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17_3DD6EF3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65" r:id="rId4"/>
    <p:sldId id="266" r:id="rId5"/>
    <p:sldId id="269" r:id="rId6"/>
    <p:sldId id="268" r:id="rId7"/>
    <p:sldId id="270" r:id="rId8"/>
    <p:sldId id="271" r:id="rId9"/>
    <p:sldId id="272" r:id="rId10"/>
    <p:sldId id="273" r:id="rId11"/>
    <p:sldId id="274" r:id="rId12"/>
    <p:sldId id="275" r:id="rId13"/>
    <p:sldId id="276" r:id="rId14"/>
    <p:sldId id="267" r:id="rId15"/>
    <p:sldId id="277" r:id="rId16"/>
    <p:sldId id="278" r:id="rId17"/>
    <p:sldId id="279" r:id="rId18"/>
    <p:sldId id="280" r:id="rId19"/>
    <p:sldId id="285" r:id="rId20"/>
    <p:sldId id="281" r:id="rId21"/>
    <p:sldId id="282" r:id="rId22"/>
    <p:sldId id="283" r:id="rId23"/>
    <p:sldId id="284" r:id="rId24"/>
    <p:sldId id="263" r:id="rId25"/>
  </p:sldIdLst>
  <p:sldSz cx="18288000" cy="10287000"/>
  <p:notesSz cx="6858000" cy="9144000"/>
  <p:embeddedFontLst>
    <p:embeddedFont>
      <p:font typeface="Montserrat" pitchFamily="2" charset="77"/>
      <p:regular r:id="rId26"/>
      <p:bold r:id="rId27"/>
      <p:italic r:id="rId28"/>
      <p:boldItalic r:id="rId29"/>
    </p:embeddedFont>
    <p:embeddedFont>
      <p:font typeface="Montserrat Classic Bold" pitchFamily="2" charset="77"/>
      <p:regular r:id="rId30"/>
      <p:bold r:id="rId31"/>
    </p:embeddedFont>
    <p:embeddedFont>
      <p:font typeface="Montserrat SemiBold" panose="020F0502020204030204"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C580F3-C9AF-7ECC-3E37-631E0717CC45}" name="Shannon Kimball" initials="" userId="S::skimball@tsti.net::c0bce754-b088-4378-a1e4-26c4749fe98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3FF"/>
    <a:srgbClr val="639F66"/>
    <a:srgbClr val="EDAC2E"/>
    <a:srgbClr val="F5D6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8" autoAdjust="0"/>
    <p:restoredTop sz="94626" autoAdjust="0"/>
  </p:normalViewPr>
  <p:slideViewPr>
    <p:cSldViewPr>
      <p:cViewPr varScale="1">
        <p:scale>
          <a:sx n="60" d="100"/>
          <a:sy n="60" d="100"/>
        </p:scale>
        <p:origin x="208" y="7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comments/modernComment_117_3DD6EF30.xml><?xml version="1.0" encoding="utf-8"?>
<p188:cmLst xmlns:a="http://schemas.openxmlformats.org/drawingml/2006/main" xmlns:r="http://schemas.openxmlformats.org/officeDocument/2006/relationships" xmlns:p188="http://schemas.microsoft.com/office/powerpoint/2018/8/main">
  <p188:cm id="{E81821D8-24E8-DE4D-9B6C-E60259FF8ED3}" authorId="{5FC580F3-C9AF-7ECC-3E37-631E0717CC45}" created="2025-04-19T00:43:08.948">
    <pc:sldMkLst xmlns:pc="http://schemas.microsoft.com/office/powerpoint/2013/main/command">
      <pc:docMk/>
      <pc:sldMk cId="1037496112" sldId="279"/>
    </pc:sldMkLst>
    <p188:txBody>
      <a:bodyPr/>
      <a:lstStyle/>
      <a:p>
        <a:r>
          <a:rPr lang="en-US"/>
          <a:t>Some of these images are super blurry - consider replacing</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5">
            <a:extLst>
              <a:ext uri="{FF2B5EF4-FFF2-40B4-BE49-F238E27FC236}">
                <a16:creationId xmlns:a16="http://schemas.microsoft.com/office/drawing/2014/main" id="{399E4C58-13F6-C62C-60F5-2267AC26A053}"/>
              </a:ext>
            </a:extLst>
          </p:cNvPr>
          <p:cNvGrpSpPr/>
          <p:nvPr userDrawn="1"/>
        </p:nvGrpSpPr>
        <p:grpSpPr>
          <a:xfrm>
            <a:off x="16573760" y="571499"/>
            <a:ext cx="190239" cy="190239"/>
            <a:chOff x="0" y="0"/>
            <a:chExt cx="215710" cy="215710"/>
          </a:xfrm>
        </p:grpSpPr>
        <p:sp>
          <p:nvSpPr>
            <p:cNvPr id="6" name="Freeform 6">
              <a:extLst>
                <a:ext uri="{FF2B5EF4-FFF2-40B4-BE49-F238E27FC236}">
                  <a16:creationId xmlns:a16="http://schemas.microsoft.com/office/drawing/2014/main" id="{CC17EED1-2E91-D8D3-A429-5A5B889C44D0}"/>
                </a:ext>
              </a:extLst>
            </p:cNvPr>
            <p:cNvSpPr/>
            <p:nvPr/>
          </p:nvSpPr>
          <p:spPr>
            <a:xfrm>
              <a:off x="0" y="0"/>
              <a:ext cx="215710" cy="215710"/>
            </a:xfrm>
            <a:custGeom>
              <a:avLst/>
              <a:gdLst/>
              <a:ahLst/>
              <a:cxnLst/>
              <a:rect l="l" t="t" r="r" b="b"/>
              <a:pathLst>
                <a:path w="215710" h="215710">
                  <a:moveTo>
                    <a:pt x="0" y="0"/>
                  </a:moveTo>
                  <a:lnTo>
                    <a:pt x="215710" y="0"/>
                  </a:lnTo>
                  <a:lnTo>
                    <a:pt x="215710" y="215710"/>
                  </a:lnTo>
                  <a:lnTo>
                    <a:pt x="0" y="215710"/>
                  </a:lnTo>
                  <a:close/>
                </a:path>
              </a:pathLst>
            </a:custGeom>
            <a:solidFill>
              <a:srgbClr val="639F66"/>
            </a:solidFill>
          </p:spPr>
          <p:txBody>
            <a:bodyPr/>
            <a:lstStyle/>
            <a:p>
              <a:endParaRPr lang="en-US"/>
            </a:p>
          </p:txBody>
        </p:sp>
        <p:sp>
          <p:nvSpPr>
            <p:cNvPr id="7" name="TextBox 7">
              <a:extLst>
                <a:ext uri="{FF2B5EF4-FFF2-40B4-BE49-F238E27FC236}">
                  <a16:creationId xmlns:a16="http://schemas.microsoft.com/office/drawing/2014/main" id="{8EA6F387-C9C1-D138-B1AA-16909174FCAC}"/>
                </a:ext>
              </a:extLst>
            </p:cNvPr>
            <p:cNvSpPr txBox="1"/>
            <p:nvPr/>
          </p:nvSpPr>
          <p:spPr>
            <a:xfrm>
              <a:off x="0" y="-9525"/>
              <a:ext cx="812800" cy="822325"/>
            </a:xfrm>
            <a:prstGeom prst="rect">
              <a:avLst/>
            </a:prstGeom>
          </p:spPr>
          <p:txBody>
            <a:bodyPr lIns="50800" tIns="50800" rIns="50800" bIns="50800" rtlCol="0" anchor="ctr"/>
            <a:lstStyle/>
            <a:p>
              <a:pPr algn="ctr">
                <a:lnSpc>
                  <a:spcPts val="139"/>
                </a:lnSpc>
              </a:pPr>
              <a:endParaRPr/>
            </a:p>
          </p:txBody>
        </p:sp>
      </p:grpSp>
      <p:sp>
        <p:nvSpPr>
          <p:cNvPr id="8" name="AutoShape 15">
            <a:extLst>
              <a:ext uri="{FF2B5EF4-FFF2-40B4-BE49-F238E27FC236}">
                <a16:creationId xmlns:a16="http://schemas.microsoft.com/office/drawing/2014/main" id="{726AFD6F-9AF3-BDAF-6E88-4BCCF70ADB7E}"/>
              </a:ext>
            </a:extLst>
          </p:cNvPr>
          <p:cNvSpPr/>
          <p:nvPr userDrawn="1"/>
        </p:nvSpPr>
        <p:spPr>
          <a:xfrm>
            <a:off x="1602143" y="618995"/>
            <a:ext cx="874574" cy="0"/>
          </a:xfrm>
          <a:prstGeom prst="line">
            <a:avLst/>
          </a:prstGeom>
          <a:ln w="95250" cap="flat">
            <a:solidFill>
              <a:srgbClr val="639F66"/>
            </a:solidFill>
            <a:prstDash val="solid"/>
            <a:headEnd type="none" w="sm" len="sm"/>
            <a:tailEnd type="none" w="sm" len="sm"/>
          </a:ln>
        </p:spPr>
        <p:txBody>
          <a:bodyPr/>
          <a:lstStyle/>
          <a:p>
            <a:endParaRPr lang="en-US"/>
          </a:p>
        </p:txBody>
      </p:sp>
      <p:sp>
        <p:nvSpPr>
          <p:cNvPr id="11" name="Title Placeholder 1">
            <a:extLst>
              <a:ext uri="{FF2B5EF4-FFF2-40B4-BE49-F238E27FC236}">
                <a16:creationId xmlns:a16="http://schemas.microsoft.com/office/drawing/2014/main" id="{AC42E62C-BE64-622F-3C31-90A63190716C}"/>
              </a:ext>
            </a:extLst>
          </p:cNvPr>
          <p:cNvSpPr>
            <a:spLocks noGrp="1"/>
          </p:cNvSpPr>
          <p:nvPr>
            <p:ph type="title"/>
          </p:nvPr>
        </p:nvSpPr>
        <p:spPr>
          <a:xfrm>
            <a:off x="1593805" y="1237549"/>
            <a:ext cx="8229600" cy="1143000"/>
          </a:xfrm>
          <a:prstGeom prst="rect">
            <a:avLst/>
          </a:prstGeom>
        </p:spPr>
        <p:txBody>
          <a:bodyPr vert="horz" lIns="91440" tIns="45720" rIns="91440" bIns="45720" rtlCol="0" anchor="ctr">
            <a:normAutofit/>
          </a:bodyPr>
          <a:lstStyle/>
          <a:p>
            <a:pPr>
              <a:lnSpc>
                <a:spcPts val="9000"/>
              </a:lnSpc>
            </a:pPr>
            <a:endParaRPr lang="en-US" sz="4400" dirty="0">
              <a:solidFill>
                <a:srgbClr val="000000"/>
              </a:solidFill>
              <a:latin typeface="Montserrat Classic Bold"/>
            </a:endParaRPr>
          </a:p>
        </p:txBody>
      </p:sp>
      <p:sp>
        <p:nvSpPr>
          <p:cNvPr id="12" name="Content Placeholder 2">
            <a:extLst>
              <a:ext uri="{FF2B5EF4-FFF2-40B4-BE49-F238E27FC236}">
                <a16:creationId xmlns:a16="http://schemas.microsoft.com/office/drawing/2014/main" id="{BFADE845-4F1F-EB2D-E9FE-78E3B4A2DD4A}"/>
              </a:ext>
            </a:extLst>
          </p:cNvPr>
          <p:cNvSpPr>
            <a:spLocks noGrp="1"/>
          </p:cNvSpPr>
          <p:nvPr>
            <p:ph idx="1"/>
          </p:nvPr>
        </p:nvSpPr>
        <p:spPr>
          <a:xfrm>
            <a:off x="1593804" y="2563111"/>
            <a:ext cx="15170195"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DD19E3D9-9EB6-EC57-B37F-CA01250F4A03}"/>
              </a:ext>
            </a:extLst>
          </p:cNvPr>
          <p:cNvSpPr>
            <a:spLocks noGrp="1"/>
          </p:cNvSpPr>
          <p:nvPr>
            <p:ph type="body" sz="quarter" idx="10" hasCustomPrompt="1"/>
          </p:nvPr>
        </p:nvSpPr>
        <p:spPr>
          <a:xfrm>
            <a:off x="10954591" y="476119"/>
            <a:ext cx="5486400" cy="381000"/>
          </a:xfrm>
        </p:spPr>
        <p:txBody>
          <a:bodyPr>
            <a:normAutofit/>
          </a:bodyPr>
          <a:lstStyle>
            <a:lvl1pPr marL="0" indent="0" algn="r">
              <a:buNone/>
              <a:defRPr sz="1800">
                <a:solidFill>
                  <a:srgbClr val="639F66"/>
                </a:solidFill>
                <a:latin typeface="Montserrat SemiBold" panose="00000700000000000000" pitchFamily="2" charset="0"/>
              </a:defRPr>
            </a:lvl1pPr>
          </a:lstStyle>
          <a:p>
            <a:pPr lvl="0"/>
            <a:r>
              <a:rPr lang="en-US" dirty="0"/>
              <a:t>Presentation 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4/19/25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4/19/25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4/19/25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4/19/25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4/19/25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4/19/25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4/19/25</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4/19/25</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4/19/25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4/19/25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93805" y="1513774"/>
            <a:ext cx="8229600" cy="1143000"/>
          </a:xfrm>
          <a:prstGeom prst="rect">
            <a:avLst/>
          </a:prstGeom>
        </p:spPr>
        <p:txBody>
          <a:bodyPr vert="horz" lIns="91440" tIns="45720" rIns="91440" bIns="45720" rtlCol="0" anchor="ctr">
            <a:normAutofit/>
          </a:bodyPr>
          <a:lstStyle/>
          <a:p>
            <a:pPr>
              <a:lnSpc>
                <a:spcPts val="9000"/>
              </a:lnSpc>
            </a:pPr>
            <a:endParaRPr lang="en-US" sz="4400" dirty="0">
              <a:solidFill>
                <a:srgbClr val="000000"/>
              </a:solidFill>
              <a:latin typeface="Montserrat Classic Bold"/>
            </a:endParaRPr>
          </a:p>
        </p:txBody>
      </p:sp>
      <p:sp>
        <p:nvSpPr>
          <p:cNvPr id="3" name="Text Placeholder 2"/>
          <p:cNvSpPr>
            <a:spLocks noGrp="1"/>
          </p:cNvSpPr>
          <p:nvPr>
            <p:ph type="body" idx="1"/>
          </p:nvPr>
        </p:nvSpPr>
        <p:spPr>
          <a:xfrm>
            <a:off x="1593804" y="2839336"/>
            <a:ext cx="15170195"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reeform 21">
            <a:extLst>
              <a:ext uri="{FF2B5EF4-FFF2-40B4-BE49-F238E27FC236}">
                <a16:creationId xmlns:a16="http://schemas.microsoft.com/office/drawing/2014/main" id="{B7E8E3CF-682F-BF81-AEB4-644410F7AC00}"/>
              </a:ext>
            </a:extLst>
          </p:cNvPr>
          <p:cNvSpPr/>
          <p:nvPr userDrawn="1"/>
        </p:nvSpPr>
        <p:spPr>
          <a:xfrm>
            <a:off x="14782800" y="9373414"/>
            <a:ext cx="2787410" cy="913586"/>
          </a:xfrm>
          <a:custGeom>
            <a:avLst/>
            <a:gdLst/>
            <a:ahLst/>
            <a:cxnLst/>
            <a:rect l="l" t="t" r="r" b="b"/>
            <a:pathLst>
              <a:path w="7762510" h="2544198">
                <a:moveTo>
                  <a:pt x="0" y="0"/>
                </a:moveTo>
                <a:lnTo>
                  <a:pt x="7762511" y="0"/>
                </a:lnTo>
                <a:lnTo>
                  <a:pt x="7762511" y="2544198"/>
                </a:lnTo>
                <a:lnTo>
                  <a:pt x="0" y="2544198"/>
                </a:lnTo>
                <a:lnTo>
                  <a:pt x="0" y="0"/>
                </a:lnTo>
                <a:close/>
              </a:path>
            </a:pathLst>
          </a:custGeom>
          <a:blipFill>
            <a:blip r:embed="rId13"/>
            <a:stretch>
              <a:fillRect/>
            </a:stretch>
          </a:blipFill>
        </p:spPr>
      </p:sp>
      <p:grpSp>
        <p:nvGrpSpPr>
          <p:cNvPr id="8" name="Group 2">
            <a:extLst>
              <a:ext uri="{FF2B5EF4-FFF2-40B4-BE49-F238E27FC236}">
                <a16:creationId xmlns:a16="http://schemas.microsoft.com/office/drawing/2014/main" id="{4E8F589D-376C-9560-6CB5-930547D20338}"/>
              </a:ext>
            </a:extLst>
          </p:cNvPr>
          <p:cNvGrpSpPr/>
          <p:nvPr userDrawn="1"/>
        </p:nvGrpSpPr>
        <p:grpSpPr>
          <a:xfrm>
            <a:off x="14328615" y="9735087"/>
            <a:ext cx="190239" cy="190239"/>
            <a:chOff x="0" y="0"/>
            <a:chExt cx="215710" cy="215710"/>
          </a:xfrm>
        </p:grpSpPr>
        <p:sp>
          <p:nvSpPr>
            <p:cNvPr id="9" name="Freeform 3">
              <a:extLst>
                <a:ext uri="{FF2B5EF4-FFF2-40B4-BE49-F238E27FC236}">
                  <a16:creationId xmlns:a16="http://schemas.microsoft.com/office/drawing/2014/main" id="{7D17B267-15F7-80AA-326F-E4650174F16B}"/>
                </a:ext>
              </a:extLst>
            </p:cNvPr>
            <p:cNvSpPr/>
            <p:nvPr/>
          </p:nvSpPr>
          <p:spPr>
            <a:xfrm>
              <a:off x="0" y="0"/>
              <a:ext cx="215710" cy="215710"/>
            </a:xfrm>
            <a:custGeom>
              <a:avLst/>
              <a:gdLst/>
              <a:ahLst/>
              <a:cxnLst/>
              <a:rect l="l" t="t" r="r" b="b"/>
              <a:pathLst>
                <a:path w="215710" h="215710">
                  <a:moveTo>
                    <a:pt x="0" y="0"/>
                  </a:moveTo>
                  <a:lnTo>
                    <a:pt x="215710" y="0"/>
                  </a:lnTo>
                  <a:lnTo>
                    <a:pt x="215710" y="215710"/>
                  </a:lnTo>
                  <a:lnTo>
                    <a:pt x="0" y="215710"/>
                  </a:lnTo>
                  <a:close/>
                </a:path>
              </a:pathLst>
            </a:custGeom>
            <a:solidFill>
              <a:srgbClr val="639F66"/>
            </a:solidFill>
          </p:spPr>
          <p:txBody>
            <a:bodyPr/>
            <a:lstStyle/>
            <a:p>
              <a:endParaRPr lang="en-US"/>
            </a:p>
          </p:txBody>
        </p:sp>
        <p:sp>
          <p:nvSpPr>
            <p:cNvPr id="10" name="TextBox 4">
              <a:extLst>
                <a:ext uri="{FF2B5EF4-FFF2-40B4-BE49-F238E27FC236}">
                  <a16:creationId xmlns:a16="http://schemas.microsoft.com/office/drawing/2014/main" id="{6904E3FE-3FD1-EB8E-F931-957A06E5A5D5}"/>
                </a:ext>
              </a:extLst>
            </p:cNvPr>
            <p:cNvSpPr txBox="1"/>
            <p:nvPr/>
          </p:nvSpPr>
          <p:spPr>
            <a:xfrm>
              <a:off x="0" y="-9525"/>
              <a:ext cx="812800" cy="822325"/>
            </a:xfrm>
            <a:prstGeom prst="rect">
              <a:avLst/>
            </a:prstGeom>
          </p:spPr>
          <p:txBody>
            <a:bodyPr lIns="50800" tIns="50800" rIns="50800" bIns="50800" rtlCol="0" anchor="ctr"/>
            <a:lstStyle/>
            <a:p>
              <a:pPr algn="ctr">
                <a:lnSpc>
                  <a:spcPts val="139"/>
                </a:lnSpc>
              </a:pPr>
              <a:endParaRPr/>
            </a:p>
          </p:txBody>
        </p:sp>
      </p:grpSp>
      <p:grpSp>
        <p:nvGrpSpPr>
          <p:cNvPr id="11" name="Group 8">
            <a:extLst>
              <a:ext uri="{FF2B5EF4-FFF2-40B4-BE49-F238E27FC236}">
                <a16:creationId xmlns:a16="http://schemas.microsoft.com/office/drawing/2014/main" id="{01DD88E2-4087-D85D-A654-C8411A8E1636}"/>
              </a:ext>
            </a:extLst>
          </p:cNvPr>
          <p:cNvGrpSpPr/>
          <p:nvPr userDrawn="1"/>
        </p:nvGrpSpPr>
        <p:grpSpPr>
          <a:xfrm>
            <a:off x="13874429" y="9735087"/>
            <a:ext cx="190239" cy="190239"/>
            <a:chOff x="0" y="0"/>
            <a:chExt cx="215710" cy="215710"/>
          </a:xfrm>
        </p:grpSpPr>
        <p:sp>
          <p:nvSpPr>
            <p:cNvPr id="12" name="Freeform 9">
              <a:extLst>
                <a:ext uri="{FF2B5EF4-FFF2-40B4-BE49-F238E27FC236}">
                  <a16:creationId xmlns:a16="http://schemas.microsoft.com/office/drawing/2014/main" id="{1AFABEB4-6040-26E7-9025-4C49C35BE0E3}"/>
                </a:ext>
              </a:extLst>
            </p:cNvPr>
            <p:cNvSpPr/>
            <p:nvPr/>
          </p:nvSpPr>
          <p:spPr>
            <a:xfrm>
              <a:off x="0" y="0"/>
              <a:ext cx="215710" cy="215710"/>
            </a:xfrm>
            <a:custGeom>
              <a:avLst/>
              <a:gdLst/>
              <a:ahLst/>
              <a:cxnLst/>
              <a:rect l="l" t="t" r="r" b="b"/>
              <a:pathLst>
                <a:path w="215710" h="215710">
                  <a:moveTo>
                    <a:pt x="0" y="0"/>
                  </a:moveTo>
                  <a:lnTo>
                    <a:pt x="215710" y="0"/>
                  </a:lnTo>
                  <a:lnTo>
                    <a:pt x="215710" y="215710"/>
                  </a:lnTo>
                  <a:lnTo>
                    <a:pt x="0" y="215710"/>
                  </a:lnTo>
                  <a:close/>
                </a:path>
              </a:pathLst>
            </a:custGeom>
            <a:solidFill>
              <a:srgbClr val="639F66"/>
            </a:solidFill>
          </p:spPr>
          <p:txBody>
            <a:bodyPr/>
            <a:lstStyle/>
            <a:p>
              <a:endParaRPr lang="en-US"/>
            </a:p>
          </p:txBody>
        </p:sp>
        <p:sp>
          <p:nvSpPr>
            <p:cNvPr id="13" name="TextBox 10">
              <a:extLst>
                <a:ext uri="{FF2B5EF4-FFF2-40B4-BE49-F238E27FC236}">
                  <a16:creationId xmlns:a16="http://schemas.microsoft.com/office/drawing/2014/main" id="{0080F5B0-5048-6ED4-B563-C2FB94166509}"/>
                </a:ext>
              </a:extLst>
            </p:cNvPr>
            <p:cNvSpPr txBox="1"/>
            <p:nvPr/>
          </p:nvSpPr>
          <p:spPr>
            <a:xfrm>
              <a:off x="0" y="-9525"/>
              <a:ext cx="812800" cy="822325"/>
            </a:xfrm>
            <a:prstGeom prst="rect">
              <a:avLst/>
            </a:prstGeom>
          </p:spPr>
          <p:txBody>
            <a:bodyPr lIns="50800" tIns="50800" rIns="50800" bIns="50800" rtlCol="0" anchor="ctr"/>
            <a:lstStyle/>
            <a:p>
              <a:pPr algn="ctr">
                <a:lnSpc>
                  <a:spcPts val="139"/>
                </a:lnSpc>
              </a:pPr>
              <a:endParaRPr/>
            </a:p>
          </p:txBody>
        </p:sp>
      </p:grpSp>
      <p:grpSp>
        <p:nvGrpSpPr>
          <p:cNvPr id="14" name="Group 11">
            <a:extLst>
              <a:ext uri="{FF2B5EF4-FFF2-40B4-BE49-F238E27FC236}">
                <a16:creationId xmlns:a16="http://schemas.microsoft.com/office/drawing/2014/main" id="{06711C69-0A64-E238-64C7-F46A21B3F2E3}"/>
              </a:ext>
            </a:extLst>
          </p:cNvPr>
          <p:cNvGrpSpPr/>
          <p:nvPr userDrawn="1"/>
        </p:nvGrpSpPr>
        <p:grpSpPr>
          <a:xfrm>
            <a:off x="13420243" y="9735087"/>
            <a:ext cx="190239" cy="190239"/>
            <a:chOff x="0" y="0"/>
            <a:chExt cx="215710" cy="215710"/>
          </a:xfrm>
        </p:grpSpPr>
        <p:sp>
          <p:nvSpPr>
            <p:cNvPr id="15" name="Freeform 12">
              <a:extLst>
                <a:ext uri="{FF2B5EF4-FFF2-40B4-BE49-F238E27FC236}">
                  <a16:creationId xmlns:a16="http://schemas.microsoft.com/office/drawing/2014/main" id="{7748AC22-B329-91CD-6385-120CF6442F18}"/>
                </a:ext>
              </a:extLst>
            </p:cNvPr>
            <p:cNvSpPr/>
            <p:nvPr/>
          </p:nvSpPr>
          <p:spPr>
            <a:xfrm>
              <a:off x="0" y="0"/>
              <a:ext cx="215710" cy="215710"/>
            </a:xfrm>
            <a:custGeom>
              <a:avLst/>
              <a:gdLst/>
              <a:ahLst/>
              <a:cxnLst/>
              <a:rect l="l" t="t" r="r" b="b"/>
              <a:pathLst>
                <a:path w="215710" h="215710">
                  <a:moveTo>
                    <a:pt x="0" y="0"/>
                  </a:moveTo>
                  <a:lnTo>
                    <a:pt x="215710" y="0"/>
                  </a:lnTo>
                  <a:lnTo>
                    <a:pt x="215710" y="215710"/>
                  </a:lnTo>
                  <a:lnTo>
                    <a:pt x="0" y="215710"/>
                  </a:lnTo>
                  <a:close/>
                </a:path>
              </a:pathLst>
            </a:custGeom>
            <a:solidFill>
              <a:srgbClr val="639F66"/>
            </a:solidFill>
          </p:spPr>
          <p:txBody>
            <a:bodyPr/>
            <a:lstStyle/>
            <a:p>
              <a:endParaRPr lang="en-US"/>
            </a:p>
          </p:txBody>
        </p:sp>
        <p:sp>
          <p:nvSpPr>
            <p:cNvPr id="16" name="TextBox 13">
              <a:extLst>
                <a:ext uri="{FF2B5EF4-FFF2-40B4-BE49-F238E27FC236}">
                  <a16:creationId xmlns:a16="http://schemas.microsoft.com/office/drawing/2014/main" id="{E921C066-E5F6-B5DE-E5FC-B40977795421}"/>
                </a:ext>
              </a:extLst>
            </p:cNvPr>
            <p:cNvSpPr txBox="1"/>
            <p:nvPr/>
          </p:nvSpPr>
          <p:spPr>
            <a:xfrm>
              <a:off x="0" y="-9525"/>
              <a:ext cx="812800" cy="822325"/>
            </a:xfrm>
            <a:prstGeom prst="rect">
              <a:avLst/>
            </a:prstGeom>
          </p:spPr>
          <p:txBody>
            <a:bodyPr lIns="50800" tIns="50800" rIns="50800" bIns="50800" rtlCol="0" anchor="ctr"/>
            <a:lstStyle/>
            <a:p>
              <a:pPr algn="ctr">
                <a:lnSpc>
                  <a:spcPts val="139"/>
                </a:lnSpc>
              </a:pPr>
              <a:endParaRPr/>
            </a:p>
          </p:txBody>
        </p:sp>
      </p:grpSp>
      <p:sp>
        <p:nvSpPr>
          <p:cNvPr id="17" name="AutoShape 14">
            <a:extLst>
              <a:ext uri="{FF2B5EF4-FFF2-40B4-BE49-F238E27FC236}">
                <a16:creationId xmlns:a16="http://schemas.microsoft.com/office/drawing/2014/main" id="{DEB7D6E3-757A-A16F-A23A-4C4E01E0B1DB}"/>
              </a:ext>
            </a:extLst>
          </p:cNvPr>
          <p:cNvSpPr/>
          <p:nvPr userDrawn="1"/>
        </p:nvSpPr>
        <p:spPr>
          <a:xfrm>
            <a:off x="4940200" y="9830207"/>
            <a:ext cx="8216096" cy="0"/>
          </a:xfrm>
          <a:prstGeom prst="line">
            <a:avLst/>
          </a:prstGeom>
          <a:ln w="28575" cap="flat">
            <a:solidFill>
              <a:srgbClr val="639F66"/>
            </a:solidFill>
            <a:prstDash val="solid"/>
            <a:headEnd type="none" w="sm" len="sm"/>
            <a:tailEnd type="none" w="sm" len="sm"/>
          </a:ln>
        </p:spPr>
        <p:txBody>
          <a:bodyPr/>
          <a:lstStyle/>
          <a:p>
            <a:endParaRPr lang="en-US"/>
          </a:p>
        </p:txBody>
      </p:sp>
      <p:sp>
        <p:nvSpPr>
          <p:cNvPr id="18" name="TextBox 18">
            <a:extLst>
              <a:ext uri="{FF2B5EF4-FFF2-40B4-BE49-F238E27FC236}">
                <a16:creationId xmlns:a16="http://schemas.microsoft.com/office/drawing/2014/main" id="{ABD1FABD-1A02-F97F-3AEC-9345E525742C}"/>
              </a:ext>
            </a:extLst>
          </p:cNvPr>
          <p:cNvSpPr txBox="1"/>
          <p:nvPr userDrawn="1"/>
        </p:nvSpPr>
        <p:spPr>
          <a:xfrm>
            <a:off x="581605" y="9601966"/>
            <a:ext cx="4094648" cy="332655"/>
          </a:xfrm>
          <a:prstGeom prst="rect">
            <a:avLst/>
          </a:prstGeom>
        </p:spPr>
        <p:txBody>
          <a:bodyPr wrap="square" lIns="0" tIns="0" rIns="0" bIns="0" rtlCol="0" anchor="t">
            <a:spAutoFit/>
          </a:bodyPr>
          <a:lstStyle/>
          <a:p>
            <a:pPr>
              <a:lnSpc>
                <a:spcPts val="2799"/>
              </a:lnSpc>
              <a:spcBef>
                <a:spcPct val="0"/>
              </a:spcBef>
            </a:pPr>
            <a:r>
              <a:rPr lang="en-US" sz="1999" dirty="0">
                <a:solidFill>
                  <a:srgbClr val="639F66"/>
                </a:solidFill>
                <a:latin typeface="Montserrat"/>
              </a:rPr>
              <a:t>MBSE-CON 2025  Presentation</a:t>
            </a:r>
          </a:p>
        </p:txBody>
      </p:sp>
    </p:spTree>
  </p:cSld>
  <p:clrMap bg1="lt1" tx1="dk1" bg2="lt2" tx2="dk2" accent1="accent1" accent2="accent2" accent3="accent3" accent4="accent4" accent5="accent5" accent6="accent6" hlink="hlink" folHlink="folHlink"/>
  <p:sldLayoutIdLst>
    <p:sldLayoutId id="2147483655"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microsoft.com/office/2018/10/relationships/comments" Target="../comments/modernComment_117_3DD6EF30.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422882"/>
            <a:ext cx="7611142" cy="4910991"/>
            <a:chOff x="0" y="-47625"/>
            <a:chExt cx="2004581" cy="1293430"/>
          </a:xfrm>
        </p:grpSpPr>
        <p:sp>
          <p:nvSpPr>
            <p:cNvPr id="3" name="Freeform 3"/>
            <p:cNvSpPr/>
            <p:nvPr/>
          </p:nvSpPr>
          <p:spPr>
            <a:xfrm>
              <a:off x="1100" y="12345"/>
              <a:ext cx="2003481" cy="1233460"/>
            </a:xfrm>
            <a:custGeom>
              <a:avLst/>
              <a:gdLst/>
              <a:ahLst/>
              <a:cxnLst/>
              <a:rect l="l" t="t" r="r" b="b"/>
              <a:pathLst>
                <a:path w="2003481" h="1233460">
                  <a:moveTo>
                    <a:pt x="0" y="0"/>
                  </a:moveTo>
                  <a:lnTo>
                    <a:pt x="2003481" y="0"/>
                  </a:lnTo>
                  <a:lnTo>
                    <a:pt x="2003481" y="1233460"/>
                  </a:lnTo>
                  <a:lnTo>
                    <a:pt x="0" y="1233460"/>
                  </a:lnTo>
                  <a:close/>
                </a:path>
              </a:pathLst>
            </a:custGeom>
            <a:solidFill>
              <a:srgbClr val="639F66"/>
            </a:solidFill>
          </p:spPr>
          <p:txBody>
            <a:bodyPr/>
            <a:lstStyle/>
            <a:p>
              <a:endParaRPr lang="en-US" dirty="0"/>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537536" y="8039100"/>
            <a:ext cx="5168064" cy="2128018"/>
          </a:xfrm>
          <a:prstGeom prst="rect">
            <a:avLst/>
          </a:prstGeom>
        </p:spPr>
        <p:txBody>
          <a:bodyPr wrap="square" lIns="0" tIns="0" rIns="0" bIns="0" rtlCol="0" anchor="t">
            <a:spAutoFit/>
          </a:bodyPr>
          <a:lstStyle/>
          <a:p>
            <a:pPr>
              <a:lnSpc>
                <a:spcPts val="2799"/>
              </a:lnSpc>
              <a:spcBef>
                <a:spcPct val="0"/>
              </a:spcBef>
            </a:pPr>
            <a:r>
              <a:rPr lang="en-US" sz="1999" dirty="0">
                <a:solidFill>
                  <a:srgbClr val="FFFFFF"/>
                </a:solidFill>
                <a:latin typeface="Montserrat"/>
              </a:rPr>
              <a:t>April, 2025</a:t>
            </a:r>
          </a:p>
          <a:p>
            <a:pPr>
              <a:lnSpc>
                <a:spcPts val="2799"/>
              </a:lnSpc>
              <a:spcBef>
                <a:spcPct val="0"/>
              </a:spcBef>
            </a:pPr>
            <a:endParaRPr lang="en-US" sz="1999" dirty="0">
              <a:solidFill>
                <a:srgbClr val="FFFFFF"/>
              </a:solidFill>
              <a:latin typeface="Montserrat"/>
            </a:endParaRPr>
          </a:p>
          <a:p>
            <a:pPr>
              <a:lnSpc>
                <a:spcPts val="2799"/>
              </a:lnSpc>
              <a:spcBef>
                <a:spcPct val="0"/>
              </a:spcBef>
            </a:pPr>
            <a:r>
              <a:rPr lang="en-US" sz="1999" dirty="0">
                <a:solidFill>
                  <a:srgbClr val="FFFFFF"/>
                </a:solidFill>
                <a:latin typeface="Montserrat"/>
              </a:rPr>
              <a:t>Dr. Jerry Jon Sellers</a:t>
            </a:r>
          </a:p>
          <a:p>
            <a:pPr>
              <a:lnSpc>
                <a:spcPts val="2799"/>
              </a:lnSpc>
              <a:spcBef>
                <a:spcPct val="0"/>
              </a:spcBef>
            </a:pPr>
            <a:endParaRPr lang="en-US" sz="1999" dirty="0">
              <a:solidFill>
                <a:srgbClr val="FFFFFF"/>
              </a:solidFill>
              <a:latin typeface="Montserrat"/>
            </a:endParaRPr>
          </a:p>
          <a:p>
            <a:pPr>
              <a:lnSpc>
                <a:spcPts val="2799"/>
              </a:lnSpc>
              <a:spcBef>
                <a:spcPct val="0"/>
              </a:spcBef>
            </a:pPr>
            <a:r>
              <a:rPr lang="en-US" sz="1999" dirty="0">
                <a:solidFill>
                  <a:srgbClr val="FFFFFF"/>
                </a:solidFill>
                <a:latin typeface="Montserrat"/>
              </a:rPr>
              <a:t>Teaching Science and Technology Inc.</a:t>
            </a:r>
          </a:p>
          <a:p>
            <a:pPr>
              <a:lnSpc>
                <a:spcPts val="2799"/>
              </a:lnSpc>
              <a:spcBef>
                <a:spcPct val="0"/>
              </a:spcBef>
            </a:pPr>
            <a:endParaRPr lang="en-US" sz="1999" dirty="0">
              <a:solidFill>
                <a:srgbClr val="FFFFFF"/>
              </a:solidFill>
              <a:latin typeface="Montserrat"/>
            </a:endParaRPr>
          </a:p>
        </p:txBody>
      </p:sp>
      <p:sp>
        <p:nvSpPr>
          <p:cNvPr id="24" name="TextBox 24"/>
          <p:cNvSpPr txBox="1"/>
          <p:nvPr/>
        </p:nvSpPr>
        <p:spPr>
          <a:xfrm>
            <a:off x="9760979" y="2420992"/>
            <a:ext cx="6833850" cy="319062"/>
          </a:xfrm>
          <a:prstGeom prst="rect">
            <a:avLst/>
          </a:prstGeom>
        </p:spPr>
        <p:txBody>
          <a:bodyPr wrap="square" lIns="0" tIns="0" rIns="0" bIns="0" rtlCol="0" anchor="t">
            <a:spAutoFit/>
          </a:bodyPr>
          <a:lstStyle/>
          <a:p>
            <a:pPr>
              <a:lnSpc>
                <a:spcPts val="2799"/>
              </a:lnSpc>
              <a:spcBef>
                <a:spcPct val="0"/>
              </a:spcBef>
            </a:pPr>
            <a:r>
              <a:rPr lang="en-US" sz="1999" spc="399" dirty="0">
                <a:solidFill>
                  <a:srgbClr val="639F66"/>
                </a:solidFill>
                <a:latin typeface="Montserrat Classic Bold"/>
              </a:rPr>
              <a:t>MBSE-CON 2025 PRESENTATION</a:t>
            </a:r>
          </a:p>
        </p:txBody>
      </p:sp>
      <p:sp>
        <p:nvSpPr>
          <p:cNvPr id="25" name="TextBox 25"/>
          <p:cNvSpPr txBox="1"/>
          <p:nvPr/>
        </p:nvSpPr>
        <p:spPr>
          <a:xfrm>
            <a:off x="9665859" y="2970949"/>
            <a:ext cx="6602409" cy="3500958"/>
          </a:xfrm>
          <a:prstGeom prst="rect">
            <a:avLst/>
          </a:prstGeom>
        </p:spPr>
        <p:txBody>
          <a:bodyPr lIns="0" tIns="0" rIns="0" bIns="0" rtlCol="0" anchor="t">
            <a:spAutoFit/>
          </a:bodyPr>
          <a:lstStyle/>
          <a:p>
            <a:pPr>
              <a:lnSpc>
                <a:spcPts val="9120"/>
              </a:lnSpc>
            </a:pPr>
            <a:r>
              <a:rPr lang="en-US" sz="7600" dirty="0">
                <a:solidFill>
                  <a:srgbClr val="000000"/>
                </a:solidFill>
                <a:latin typeface="Montserrat Classic Bold"/>
              </a:rPr>
              <a:t>The Lifecycle Modeling Framework:</a:t>
            </a:r>
          </a:p>
        </p:txBody>
      </p:sp>
      <p:sp>
        <p:nvSpPr>
          <p:cNvPr id="26" name="TextBox 26"/>
          <p:cNvSpPr txBox="1"/>
          <p:nvPr/>
        </p:nvSpPr>
        <p:spPr>
          <a:xfrm>
            <a:off x="9760979" y="7039518"/>
            <a:ext cx="6697529" cy="717376"/>
          </a:xfrm>
          <a:prstGeom prst="rect">
            <a:avLst/>
          </a:prstGeom>
        </p:spPr>
        <p:txBody>
          <a:bodyPr lIns="0" tIns="0" rIns="0" bIns="0" rtlCol="0" anchor="t">
            <a:spAutoFit/>
          </a:bodyPr>
          <a:lstStyle/>
          <a:p>
            <a:pPr>
              <a:lnSpc>
                <a:spcPts val="2940"/>
              </a:lnSpc>
            </a:pPr>
            <a:r>
              <a:rPr lang="en-US" sz="2100" dirty="0">
                <a:solidFill>
                  <a:srgbClr val="000000"/>
                </a:solidFill>
                <a:latin typeface="Montserrat"/>
              </a:rPr>
              <a:t>Organizing and Simplifying the Application of Model-Based Systems Engineering </a:t>
            </a:r>
          </a:p>
        </p:txBody>
      </p:sp>
      <p:pic>
        <p:nvPicPr>
          <p:cNvPr id="29" name="Picture 28" descr="A logo for a company&#10;&#10;Description automatically generated">
            <a:extLst>
              <a:ext uri="{FF2B5EF4-FFF2-40B4-BE49-F238E27FC236}">
                <a16:creationId xmlns:a16="http://schemas.microsoft.com/office/drawing/2014/main" id="{C544C6EF-96B7-D8A6-E420-75D5FB4F41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336" y="190500"/>
            <a:ext cx="2098709" cy="1219200"/>
          </a:xfrm>
          <a:prstGeom prst="rect">
            <a:avLst/>
          </a:prstGeom>
        </p:spPr>
      </p:pic>
      <p:grpSp>
        <p:nvGrpSpPr>
          <p:cNvPr id="31" name="Group 5">
            <a:extLst>
              <a:ext uri="{FF2B5EF4-FFF2-40B4-BE49-F238E27FC236}">
                <a16:creationId xmlns:a16="http://schemas.microsoft.com/office/drawing/2014/main" id="{2C35FB1F-2E23-FFA5-193C-5AFBC7EFDB26}"/>
              </a:ext>
            </a:extLst>
          </p:cNvPr>
          <p:cNvGrpSpPr/>
          <p:nvPr/>
        </p:nvGrpSpPr>
        <p:grpSpPr>
          <a:xfrm>
            <a:off x="16654031" y="724284"/>
            <a:ext cx="190239" cy="190239"/>
            <a:chOff x="0" y="0"/>
            <a:chExt cx="215710" cy="215710"/>
          </a:xfrm>
        </p:grpSpPr>
        <p:sp>
          <p:nvSpPr>
            <p:cNvPr id="32" name="Freeform 6">
              <a:extLst>
                <a:ext uri="{FF2B5EF4-FFF2-40B4-BE49-F238E27FC236}">
                  <a16:creationId xmlns:a16="http://schemas.microsoft.com/office/drawing/2014/main" id="{A4810FD4-1F99-95BC-98EB-F083FCF37BDF}"/>
                </a:ext>
              </a:extLst>
            </p:cNvPr>
            <p:cNvSpPr/>
            <p:nvPr/>
          </p:nvSpPr>
          <p:spPr>
            <a:xfrm>
              <a:off x="0" y="0"/>
              <a:ext cx="215710" cy="215710"/>
            </a:xfrm>
            <a:custGeom>
              <a:avLst/>
              <a:gdLst/>
              <a:ahLst/>
              <a:cxnLst/>
              <a:rect l="l" t="t" r="r" b="b"/>
              <a:pathLst>
                <a:path w="215710" h="215710">
                  <a:moveTo>
                    <a:pt x="0" y="0"/>
                  </a:moveTo>
                  <a:lnTo>
                    <a:pt x="215710" y="0"/>
                  </a:lnTo>
                  <a:lnTo>
                    <a:pt x="215710" y="215710"/>
                  </a:lnTo>
                  <a:lnTo>
                    <a:pt x="0" y="215710"/>
                  </a:lnTo>
                  <a:close/>
                </a:path>
              </a:pathLst>
            </a:custGeom>
            <a:solidFill>
              <a:srgbClr val="639F66"/>
            </a:solidFill>
          </p:spPr>
          <p:txBody>
            <a:bodyPr/>
            <a:lstStyle/>
            <a:p>
              <a:endParaRPr lang="en-US"/>
            </a:p>
          </p:txBody>
        </p:sp>
        <p:sp>
          <p:nvSpPr>
            <p:cNvPr id="33" name="TextBox 7">
              <a:extLst>
                <a:ext uri="{FF2B5EF4-FFF2-40B4-BE49-F238E27FC236}">
                  <a16:creationId xmlns:a16="http://schemas.microsoft.com/office/drawing/2014/main" id="{B0C0FEC8-F564-384E-554D-94EB63FC9F2D}"/>
                </a:ext>
              </a:extLst>
            </p:cNvPr>
            <p:cNvSpPr txBox="1"/>
            <p:nvPr/>
          </p:nvSpPr>
          <p:spPr>
            <a:xfrm>
              <a:off x="0" y="-9525"/>
              <a:ext cx="812800" cy="822325"/>
            </a:xfrm>
            <a:prstGeom prst="rect">
              <a:avLst/>
            </a:prstGeom>
          </p:spPr>
          <p:txBody>
            <a:bodyPr lIns="50800" tIns="50800" rIns="50800" bIns="50800" rtlCol="0" anchor="ctr"/>
            <a:lstStyle/>
            <a:p>
              <a:pPr algn="ctr">
                <a:lnSpc>
                  <a:spcPts val="139"/>
                </a:lnSpc>
              </a:pPr>
              <a:endParaRPr/>
            </a:p>
          </p:txBody>
        </p:sp>
      </p:grpSp>
      <p:sp>
        <p:nvSpPr>
          <p:cNvPr id="34" name="TextBox 24">
            <a:extLst>
              <a:ext uri="{FF2B5EF4-FFF2-40B4-BE49-F238E27FC236}">
                <a16:creationId xmlns:a16="http://schemas.microsoft.com/office/drawing/2014/main" id="{B88ED47C-4A39-1B58-480C-075BBEBF03AE}"/>
              </a:ext>
            </a:extLst>
          </p:cNvPr>
          <p:cNvSpPr txBox="1"/>
          <p:nvPr/>
        </p:nvSpPr>
        <p:spPr>
          <a:xfrm>
            <a:off x="14907862" y="640033"/>
            <a:ext cx="1550646" cy="330167"/>
          </a:xfrm>
          <a:prstGeom prst="rect">
            <a:avLst/>
          </a:prstGeom>
        </p:spPr>
        <p:txBody>
          <a:bodyPr lIns="0" tIns="0" rIns="0" bIns="0" rtlCol="0" anchor="t">
            <a:spAutoFit/>
          </a:bodyPr>
          <a:lstStyle/>
          <a:p>
            <a:pPr algn="r">
              <a:lnSpc>
                <a:spcPts val="2799"/>
              </a:lnSpc>
              <a:spcBef>
                <a:spcPct val="0"/>
              </a:spcBef>
            </a:pPr>
            <a:r>
              <a:rPr lang="en-US" sz="1999" dirty="0">
                <a:solidFill>
                  <a:srgbClr val="2D5D22"/>
                </a:solidFill>
                <a:latin typeface="Montserrat"/>
              </a:rPr>
              <a:t>Track #</a:t>
            </a:r>
          </a:p>
        </p:txBody>
      </p:sp>
      <p:grpSp>
        <p:nvGrpSpPr>
          <p:cNvPr id="35" name="Group 2">
            <a:extLst>
              <a:ext uri="{FF2B5EF4-FFF2-40B4-BE49-F238E27FC236}">
                <a16:creationId xmlns:a16="http://schemas.microsoft.com/office/drawing/2014/main" id="{E977D58F-99E7-3AF1-2D6F-CAFF47DC1843}"/>
              </a:ext>
            </a:extLst>
          </p:cNvPr>
          <p:cNvGrpSpPr/>
          <p:nvPr/>
        </p:nvGrpSpPr>
        <p:grpSpPr>
          <a:xfrm flipV="1">
            <a:off x="914399" y="1574666"/>
            <a:ext cx="1550645" cy="62733"/>
            <a:chOff x="0" y="-47625"/>
            <a:chExt cx="2004581" cy="1293430"/>
          </a:xfrm>
        </p:grpSpPr>
        <p:sp>
          <p:nvSpPr>
            <p:cNvPr id="36" name="Freeform 3">
              <a:extLst>
                <a:ext uri="{FF2B5EF4-FFF2-40B4-BE49-F238E27FC236}">
                  <a16:creationId xmlns:a16="http://schemas.microsoft.com/office/drawing/2014/main" id="{98BF261F-7CDC-E679-C57D-1D24D16B06C9}"/>
                </a:ext>
              </a:extLst>
            </p:cNvPr>
            <p:cNvSpPr/>
            <p:nvPr/>
          </p:nvSpPr>
          <p:spPr>
            <a:xfrm>
              <a:off x="1100" y="12345"/>
              <a:ext cx="2003481" cy="1233460"/>
            </a:xfrm>
            <a:custGeom>
              <a:avLst/>
              <a:gdLst/>
              <a:ahLst/>
              <a:cxnLst/>
              <a:rect l="l" t="t" r="r" b="b"/>
              <a:pathLst>
                <a:path w="2003481" h="1233460">
                  <a:moveTo>
                    <a:pt x="0" y="0"/>
                  </a:moveTo>
                  <a:lnTo>
                    <a:pt x="2003481" y="0"/>
                  </a:lnTo>
                  <a:lnTo>
                    <a:pt x="2003481" y="1233460"/>
                  </a:lnTo>
                  <a:lnTo>
                    <a:pt x="0" y="1233460"/>
                  </a:lnTo>
                  <a:close/>
                </a:path>
              </a:pathLst>
            </a:custGeom>
            <a:solidFill>
              <a:srgbClr val="639F66"/>
            </a:solidFill>
          </p:spPr>
          <p:txBody>
            <a:bodyPr/>
            <a:lstStyle/>
            <a:p>
              <a:endParaRPr lang="en-US" dirty="0"/>
            </a:p>
          </p:txBody>
        </p:sp>
        <p:sp>
          <p:nvSpPr>
            <p:cNvPr id="37" name="TextBox 4">
              <a:extLst>
                <a:ext uri="{FF2B5EF4-FFF2-40B4-BE49-F238E27FC236}">
                  <a16:creationId xmlns:a16="http://schemas.microsoft.com/office/drawing/2014/main" id="{A9EBB434-C422-8B9E-0F64-D6F8FA42EA8D}"/>
                </a:ext>
              </a:extLst>
            </p:cNvPr>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5" name="Picture 4">
            <a:extLst>
              <a:ext uri="{FF2B5EF4-FFF2-40B4-BE49-F238E27FC236}">
                <a16:creationId xmlns:a16="http://schemas.microsoft.com/office/drawing/2014/main" id="{8FE0C92F-D35D-88E9-872F-EB80C350481F}"/>
              </a:ext>
            </a:extLst>
          </p:cNvPr>
          <p:cNvPicPr>
            <a:picLocks noChangeAspect="1"/>
          </p:cNvPicPr>
          <p:nvPr/>
        </p:nvPicPr>
        <p:blipFill>
          <a:blip r:embed="rId3"/>
          <a:stretch>
            <a:fillRect/>
          </a:stretch>
        </p:blipFill>
        <p:spPr>
          <a:xfrm>
            <a:off x="1537536" y="1703889"/>
            <a:ext cx="6387264" cy="6106611"/>
          </a:xfrm>
          <a:prstGeom prst="rect">
            <a:avLst/>
          </a:prstGeom>
          <a:ln>
            <a:solidFill>
              <a:schemeClr val="tx1"/>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894345" y="666619"/>
            <a:ext cx="10363201" cy="1143000"/>
          </a:xfrm>
        </p:spPr>
        <p:txBody>
          <a:bodyPr>
            <a:normAutofit fontScale="90000"/>
          </a:bodyPr>
          <a:lstStyle/>
          <a:p>
            <a:r>
              <a:rPr lang="en-US" dirty="0"/>
              <a:t>Lifecycle Modeling Framework—Mission Domain</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5" name="Content Placeholder 2">
            <a:extLst>
              <a:ext uri="{FF2B5EF4-FFF2-40B4-BE49-F238E27FC236}">
                <a16:creationId xmlns:a16="http://schemas.microsoft.com/office/drawing/2014/main" id="{15636BDB-BC31-1749-EA73-0C7E1E2C6E2F}"/>
              </a:ext>
            </a:extLst>
          </p:cNvPr>
          <p:cNvSpPr>
            <a:spLocks noGrp="1"/>
          </p:cNvSpPr>
          <p:nvPr>
            <p:ph idx="1"/>
          </p:nvPr>
        </p:nvSpPr>
        <p:spPr>
          <a:xfrm>
            <a:off x="381000" y="1790701"/>
            <a:ext cx="9906000" cy="7639180"/>
          </a:xfrm>
        </p:spPr>
        <p:txBody>
          <a:bodyPr>
            <a:normAutofit fontScale="92500" lnSpcReduction="20000"/>
          </a:bodyPr>
          <a:lstStyle/>
          <a:p>
            <a:pPr marL="0" indent="0">
              <a:buNone/>
            </a:pPr>
            <a:r>
              <a:rPr lang="en-US" sz="2400" dirty="0"/>
              <a:t>The </a:t>
            </a:r>
            <a:r>
              <a:rPr lang="en-US" sz="2400" b="1" dirty="0"/>
              <a:t>Mission Domain </a:t>
            </a:r>
            <a:r>
              <a:rPr lang="en-US" sz="2400" dirty="0"/>
              <a:t>includes four key focus areas</a:t>
            </a:r>
          </a:p>
          <a:p>
            <a:r>
              <a:rPr lang="en-US" sz="2400" b="1" dirty="0"/>
              <a:t>Enterprise Focus</a:t>
            </a:r>
            <a:r>
              <a:rPr lang="en-US" sz="2400" dirty="0"/>
              <a:t>—serves as the focal point for concerns of the organization(s) undertaking the mission. This includes:</a:t>
            </a:r>
          </a:p>
          <a:p>
            <a:pPr lvl="1"/>
            <a:r>
              <a:rPr lang="en-US" sz="2300" dirty="0"/>
              <a:t>Enterprise Architecture that organizes people, processes and things needed to execute the mission across the lifecycle </a:t>
            </a:r>
          </a:p>
          <a:p>
            <a:pPr lvl="1"/>
            <a:r>
              <a:rPr lang="en-US" sz="2300" dirty="0"/>
              <a:t>Enterprise strategic themes (e.g. high level NASA science goals)</a:t>
            </a:r>
          </a:p>
          <a:p>
            <a:pPr lvl="1"/>
            <a:r>
              <a:rPr lang="en-US" sz="2300" dirty="0"/>
              <a:t>Note that the Solution and Execution Viewpoints naturally “focus” on the Enterprise </a:t>
            </a:r>
          </a:p>
          <a:p>
            <a:r>
              <a:rPr lang="en-US" sz="2400" b="1" dirty="0"/>
              <a:t>Design Focus</a:t>
            </a:r>
            <a:r>
              <a:rPr lang="en-US" sz="2400" dirty="0"/>
              <a:t>—the focal point for design concerns including:</a:t>
            </a:r>
          </a:p>
          <a:p>
            <a:pPr lvl="1"/>
            <a:r>
              <a:rPr lang="en-US" sz="2000" dirty="0"/>
              <a:t>Design infrastructure such as conceptual design labs, software tools, prototyping labs, and the people needed to use them</a:t>
            </a:r>
          </a:p>
          <a:p>
            <a:pPr lvl="1"/>
            <a:r>
              <a:rPr lang="en-US" sz="2000" dirty="0"/>
              <a:t>Technology, especially an understanding and access to enabling mission technologies as defined by Technology Readiness Level (TRL)</a:t>
            </a:r>
          </a:p>
          <a:p>
            <a:pPr lvl="1"/>
            <a:r>
              <a:rPr lang="en-US" sz="2000" dirty="0"/>
              <a:t>Note that the Solution and Opportunity Viewpoints naturally “focus” on Design</a:t>
            </a:r>
          </a:p>
          <a:p>
            <a:r>
              <a:rPr lang="en-US" sz="2400" b="1" dirty="0"/>
              <a:t>User Focus</a:t>
            </a:r>
            <a:r>
              <a:rPr lang="en-US" sz="2400" dirty="0"/>
              <a:t>—the focal point for all aspects of the user/customer experience including</a:t>
            </a:r>
          </a:p>
          <a:p>
            <a:pPr lvl="1"/>
            <a:r>
              <a:rPr lang="en-US" sz="2000" dirty="0"/>
              <a:t>Transitions of products to users</a:t>
            </a:r>
          </a:p>
          <a:p>
            <a:pPr lvl="1"/>
            <a:r>
              <a:rPr lang="en-US" sz="2000" dirty="0"/>
              <a:t>Ongoing Operations support</a:t>
            </a:r>
          </a:p>
          <a:p>
            <a:pPr lvl="1"/>
            <a:r>
              <a:rPr lang="en-US" sz="2000" dirty="0"/>
              <a:t>Continuous delivery of upgrades and new capabilities as needed</a:t>
            </a:r>
          </a:p>
          <a:p>
            <a:pPr lvl="1"/>
            <a:r>
              <a:rPr lang="en-US" sz="2000" dirty="0"/>
              <a:t>Note that the Opportunity and DevOps Viewpoints naturally “focus” on the User</a:t>
            </a:r>
          </a:p>
          <a:p>
            <a:r>
              <a:rPr lang="en-US" sz="2400" b="1" dirty="0"/>
              <a:t>Implementation Focus</a:t>
            </a:r>
            <a:r>
              <a:rPr lang="en-US" sz="2400" dirty="0"/>
              <a:t>—the focal point for all activities and infrastructure needed to turn a design into a product, including:</a:t>
            </a:r>
          </a:p>
          <a:p>
            <a:pPr lvl="1"/>
            <a:r>
              <a:rPr lang="en-US" sz="2000" dirty="0"/>
              <a:t>Procurement</a:t>
            </a:r>
          </a:p>
          <a:p>
            <a:pPr lvl="1"/>
            <a:r>
              <a:rPr lang="en-US" sz="2000" dirty="0"/>
              <a:t>Manufacturing infrastructure</a:t>
            </a:r>
          </a:p>
          <a:p>
            <a:pPr lvl="1"/>
            <a:r>
              <a:rPr lang="en-US" sz="2000" dirty="0"/>
              <a:t>Integration and Test facilities </a:t>
            </a:r>
          </a:p>
          <a:p>
            <a:pPr lvl="1"/>
            <a:r>
              <a:rPr lang="en-US" sz="2000" dirty="0"/>
              <a:t>Note that the Execution and DevOps Viewpoints naturally “focus” on Implementation</a:t>
            </a:r>
            <a:endParaRPr lang="en-US" sz="1600" dirty="0"/>
          </a:p>
        </p:txBody>
      </p:sp>
      <p:pic>
        <p:nvPicPr>
          <p:cNvPr id="6" name="Picture 5">
            <a:extLst>
              <a:ext uri="{FF2B5EF4-FFF2-40B4-BE49-F238E27FC236}">
                <a16:creationId xmlns:a16="http://schemas.microsoft.com/office/drawing/2014/main" id="{C757F834-A359-B544-F8FB-EA87D08261B1}"/>
              </a:ext>
            </a:extLst>
          </p:cNvPr>
          <p:cNvPicPr>
            <a:picLocks noChangeAspect="1"/>
          </p:cNvPicPr>
          <p:nvPr/>
        </p:nvPicPr>
        <p:blipFill>
          <a:blip r:embed="rId2"/>
          <a:stretch>
            <a:fillRect/>
          </a:stretch>
        </p:blipFill>
        <p:spPr>
          <a:xfrm>
            <a:off x="11429999" y="1485900"/>
            <a:ext cx="6477001" cy="6188779"/>
          </a:xfrm>
          <a:prstGeom prst="rect">
            <a:avLst/>
          </a:prstGeom>
        </p:spPr>
      </p:pic>
      <p:sp>
        <p:nvSpPr>
          <p:cNvPr id="7" name="TextBox 6">
            <a:extLst>
              <a:ext uri="{FF2B5EF4-FFF2-40B4-BE49-F238E27FC236}">
                <a16:creationId xmlns:a16="http://schemas.microsoft.com/office/drawing/2014/main" id="{CA0E7874-9964-F552-41BE-C699C3722286}"/>
              </a:ext>
            </a:extLst>
          </p:cNvPr>
          <p:cNvSpPr txBox="1"/>
          <p:nvPr/>
        </p:nvSpPr>
        <p:spPr>
          <a:xfrm>
            <a:off x="11257546" y="7886700"/>
            <a:ext cx="6781800" cy="1477328"/>
          </a:xfrm>
          <a:prstGeom prst="rect">
            <a:avLst/>
          </a:prstGeom>
          <a:noFill/>
          <a:ln>
            <a:solidFill>
              <a:srgbClr val="FF0000"/>
            </a:solidFill>
          </a:ln>
        </p:spPr>
        <p:txBody>
          <a:bodyPr wrap="square">
            <a:spAutoFit/>
          </a:bodyPr>
          <a:lstStyle/>
          <a:p>
            <a:r>
              <a:rPr lang="en-US" b="1" dirty="0">
                <a:solidFill>
                  <a:srgbClr val="0003FF"/>
                </a:solidFill>
              </a:rPr>
              <a:t>NOTE: All focus areas that comprise the Mission Domain should be defined/modeled (or at least a plan to define/model them) prior to the start of Product Domain modeling. For some detail-focused modeling efforts, the Value Domain may be taken as a given or ignored except for external interfaces.</a:t>
            </a:r>
          </a:p>
        </p:txBody>
      </p:sp>
    </p:spTree>
    <p:extLst>
      <p:ext uri="{BB962C8B-B14F-4D97-AF65-F5344CB8AC3E}">
        <p14:creationId xmlns:p14="http://schemas.microsoft.com/office/powerpoint/2010/main" val="3674452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894345" y="666619"/>
            <a:ext cx="10363201" cy="1143000"/>
          </a:xfrm>
        </p:spPr>
        <p:txBody>
          <a:bodyPr>
            <a:normAutofit fontScale="90000"/>
          </a:bodyPr>
          <a:lstStyle/>
          <a:p>
            <a:r>
              <a:rPr lang="en-US" dirty="0"/>
              <a:t>Lifecycle Modeling Framework—System Domain</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5" name="Content Placeholder 2">
            <a:extLst>
              <a:ext uri="{FF2B5EF4-FFF2-40B4-BE49-F238E27FC236}">
                <a16:creationId xmlns:a16="http://schemas.microsoft.com/office/drawing/2014/main" id="{15636BDB-BC31-1749-EA73-0C7E1E2C6E2F}"/>
              </a:ext>
            </a:extLst>
          </p:cNvPr>
          <p:cNvSpPr>
            <a:spLocks noGrp="1"/>
          </p:cNvSpPr>
          <p:nvPr>
            <p:ph idx="1"/>
          </p:nvPr>
        </p:nvSpPr>
        <p:spPr>
          <a:xfrm>
            <a:off x="381000" y="1790701"/>
            <a:ext cx="10876546" cy="7848599"/>
          </a:xfrm>
        </p:spPr>
        <p:txBody>
          <a:bodyPr>
            <a:normAutofit fontScale="77500" lnSpcReduction="20000"/>
          </a:bodyPr>
          <a:lstStyle/>
          <a:p>
            <a:pPr marL="0" indent="0">
              <a:buNone/>
            </a:pPr>
            <a:r>
              <a:rPr lang="en-US" sz="2400" dirty="0"/>
              <a:t>The System Domain consists of four viewpoints</a:t>
            </a:r>
          </a:p>
          <a:p>
            <a:r>
              <a:rPr lang="en-US" sz="2400" b="1" dirty="0"/>
              <a:t>Opportunity Viewpoint</a:t>
            </a:r>
            <a:r>
              <a:rPr lang="en-US" sz="2400" dirty="0"/>
              <a:t>—looks at the situation from the standpoint of what opportunities does the enterprise have or what problems need to be solved. The emphasis here is what needs to get done not how.</a:t>
            </a:r>
          </a:p>
          <a:p>
            <a:r>
              <a:rPr lang="en-US" sz="2400" b="1" dirty="0"/>
              <a:t>Solution Viewpoint</a:t>
            </a:r>
            <a:r>
              <a:rPr lang="en-US" sz="2400" dirty="0"/>
              <a:t>—examines and determine solutions to the problem defined by the opportunity viewpoint. This includes the bulk of engineering design effort needed to define how the problem will be solved or opportunity realized. </a:t>
            </a:r>
          </a:p>
          <a:p>
            <a:r>
              <a:rPr lang="en-US" sz="2400" b="1" dirty="0"/>
              <a:t>Execution Viewpoint</a:t>
            </a:r>
            <a:r>
              <a:rPr lang="en-US" sz="2400" dirty="0"/>
              <a:t>—includes the practical, programmatic and enterprise efforts needed to turn good ideas (as defined by the solution perspective) into reality. This includes all aspects of strategic project control and execution needed to put in place the infrastructure and organization that will develop and operate the solution.</a:t>
            </a:r>
          </a:p>
          <a:p>
            <a:r>
              <a:rPr lang="en-US" sz="2400" b="1" dirty="0"/>
              <a:t>DevOps Viewpoint</a:t>
            </a:r>
            <a:r>
              <a:rPr lang="en-US" sz="2400" dirty="0"/>
              <a:t>—leverages the capabilities supplied by the execution viewpoint to implement the envisioned solution to deliver value to the user that realizes the opportunity or solves the problem. This involves the tactical aspects of product development (including integration and verification) as well as operations and sustainment. </a:t>
            </a:r>
          </a:p>
          <a:p>
            <a:r>
              <a:rPr lang="en-US" sz="2400" dirty="0"/>
              <a:t>Evidence for each viewpoint is supported by a variety of modeling products, for example</a:t>
            </a:r>
          </a:p>
          <a:p>
            <a:pPr lvl="1"/>
            <a:r>
              <a:rPr lang="en-US" sz="2300" dirty="0"/>
              <a:t>Opportunity Viewpoint Evidence</a:t>
            </a:r>
          </a:p>
          <a:p>
            <a:pPr lvl="2"/>
            <a:r>
              <a:rPr lang="en-US" sz="2000" dirty="0"/>
              <a:t>Scope Model</a:t>
            </a:r>
          </a:p>
          <a:p>
            <a:pPr lvl="2"/>
            <a:r>
              <a:rPr lang="en-US" sz="2000" dirty="0"/>
              <a:t>Requirements Model</a:t>
            </a:r>
          </a:p>
          <a:p>
            <a:pPr lvl="1"/>
            <a:r>
              <a:rPr lang="en-US" sz="2300" dirty="0"/>
              <a:t>Solution Viewpoint Evidence</a:t>
            </a:r>
          </a:p>
          <a:p>
            <a:pPr lvl="2"/>
            <a:r>
              <a:rPr lang="en-US" sz="2000" dirty="0"/>
              <a:t>Design solution analyses models</a:t>
            </a:r>
          </a:p>
          <a:p>
            <a:pPr lvl="2"/>
            <a:r>
              <a:rPr lang="en-US" sz="2000" dirty="0"/>
              <a:t>Detailed Functional and Physical Architecture Models</a:t>
            </a:r>
          </a:p>
          <a:p>
            <a:pPr lvl="1"/>
            <a:r>
              <a:rPr lang="en-US" sz="2300" dirty="0"/>
              <a:t>Execution Viewpoint Evidence</a:t>
            </a:r>
          </a:p>
          <a:p>
            <a:pPr lvl="2"/>
            <a:r>
              <a:rPr lang="en-US" sz="2000" dirty="0"/>
              <a:t>Cost and Schedule Models</a:t>
            </a:r>
          </a:p>
          <a:p>
            <a:pPr lvl="2"/>
            <a:r>
              <a:rPr lang="en-US" sz="2000" dirty="0"/>
              <a:t>Risk Models</a:t>
            </a:r>
          </a:p>
          <a:p>
            <a:pPr lvl="1"/>
            <a:r>
              <a:rPr lang="en-US" sz="2300" dirty="0"/>
              <a:t>DevOps Viewpoint Evidence</a:t>
            </a:r>
          </a:p>
          <a:p>
            <a:pPr lvl="2"/>
            <a:r>
              <a:rPr lang="en-US" sz="2000" dirty="0"/>
              <a:t>V&amp;V Planning Models</a:t>
            </a:r>
          </a:p>
          <a:p>
            <a:pPr lvl="2"/>
            <a:r>
              <a:rPr lang="en-US" sz="2000" dirty="0" err="1"/>
              <a:t>ConOps</a:t>
            </a:r>
            <a:r>
              <a:rPr lang="en-US" sz="2000" dirty="0"/>
              <a:t> Models</a:t>
            </a:r>
          </a:p>
          <a:p>
            <a:r>
              <a:rPr lang="en-US" sz="2400" dirty="0"/>
              <a:t>Viewpoint evidence can be mapped to an organization’s milestone entrance criteria (e.g. NASA NPR 7123.1B)</a:t>
            </a:r>
            <a:endParaRPr lang="en-US" sz="1600" dirty="0"/>
          </a:p>
        </p:txBody>
      </p:sp>
      <p:sp>
        <p:nvSpPr>
          <p:cNvPr id="7" name="TextBox 6">
            <a:extLst>
              <a:ext uri="{FF2B5EF4-FFF2-40B4-BE49-F238E27FC236}">
                <a16:creationId xmlns:a16="http://schemas.microsoft.com/office/drawing/2014/main" id="{CA0E7874-9964-F552-41BE-C699C3722286}"/>
              </a:ext>
            </a:extLst>
          </p:cNvPr>
          <p:cNvSpPr txBox="1"/>
          <p:nvPr/>
        </p:nvSpPr>
        <p:spPr>
          <a:xfrm>
            <a:off x="11257546" y="7886700"/>
            <a:ext cx="6781800" cy="1477328"/>
          </a:xfrm>
          <a:prstGeom prst="rect">
            <a:avLst/>
          </a:prstGeom>
          <a:noFill/>
          <a:ln>
            <a:solidFill>
              <a:srgbClr val="FF0000"/>
            </a:solidFill>
          </a:ln>
        </p:spPr>
        <p:txBody>
          <a:bodyPr wrap="square">
            <a:spAutoFit/>
          </a:bodyPr>
          <a:lstStyle/>
          <a:p>
            <a:r>
              <a:rPr lang="en-US" b="1" dirty="0">
                <a:solidFill>
                  <a:srgbClr val="0003FF"/>
                </a:solidFill>
              </a:rPr>
              <a:t>NOTE: All focus areas that comprise the Mission Domain should be defined/modeled (or at least a plan to define/model them) prior to the start of Product Domain modeling. For some detail-focused modeling efforts, the Value Domain may be taken as a given or ignored except for external interfaces.</a:t>
            </a:r>
          </a:p>
        </p:txBody>
      </p:sp>
      <p:pic>
        <p:nvPicPr>
          <p:cNvPr id="3" name="Picture 2">
            <a:extLst>
              <a:ext uri="{FF2B5EF4-FFF2-40B4-BE49-F238E27FC236}">
                <a16:creationId xmlns:a16="http://schemas.microsoft.com/office/drawing/2014/main" id="{A1D3953A-8534-8554-8071-08F40D1B2E5F}"/>
              </a:ext>
            </a:extLst>
          </p:cNvPr>
          <p:cNvPicPr>
            <a:picLocks noChangeAspect="1"/>
          </p:cNvPicPr>
          <p:nvPr/>
        </p:nvPicPr>
        <p:blipFill>
          <a:blip r:embed="rId2"/>
          <a:stretch>
            <a:fillRect/>
          </a:stretch>
        </p:blipFill>
        <p:spPr>
          <a:xfrm>
            <a:off x="11429999" y="1485900"/>
            <a:ext cx="6477001" cy="6188779"/>
          </a:xfrm>
          <a:prstGeom prst="rect">
            <a:avLst/>
          </a:prstGeom>
        </p:spPr>
      </p:pic>
    </p:spTree>
    <p:extLst>
      <p:ext uri="{BB962C8B-B14F-4D97-AF65-F5344CB8AC3E}">
        <p14:creationId xmlns:p14="http://schemas.microsoft.com/office/powerpoint/2010/main" val="3571598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400" y="666619"/>
            <a:ext cx="8229600" cy="1143000"/>
          </a:xfrm>
        </p:spPr>
        <p:txBody>
          <a:bodyPr/>
          <a:lstStyle/>
          <a:p>
            <a:r>
              <a:rPr lang="en-US" dirty="0"/>
              <a:t>Mapping to Technical Baselines</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pic>
        <p:nvPicPr>
          <p:cNvPr id="5" name="Picture 4">
            <a:extLst>
              <a:ext uri="{FF2B5EF4-FFF2-40B4-BE49-F238E27FC236}">
                <a16:creationId xmlns:a16="http://schemas.microsoft.com/office/drawing/2014/main" id="{8EE77C27-6CB4-6E90-D853-6FFE778681B2}"/>
              </a:ext>
            </a:extLst>
          </p:cNvPr>
          <p:cNvPicPr>
            <a:picLocks noChangeAspect="1"/>
          </p:cNvPicPr>
          <p:nvPr/>
        </p:nvPicPr>
        <p:blipFill>
          <a:blip r:embed="rId2"/>
          <a:stretch>
            <a:fillRect/>
          </a:stretch>
        </p:blipFill>
        <p:spPr>
          <a:xfrm>
            <a:off x="1371600" y="1809619"/>
            <a:ext cx="15544800" cy="7574350"/>
          </a:xfrm>
          <a:prstGeom prst="rect">
            <a:avLst/>
          </a:prstGeom>
        </p:spPr>
      </p:pic>
    </p:spTree>
    <p:extLst>
      <p:ext uri="{BB962C8B-B14F-4D97-AF65-F5344CB8AC3E}">
        <p14:creationId xmlns:p14="http://schemas.microsoft.com/office/powerpoint/2010/main" val="1651065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400" y="666619"/>
            <a:ext cx="8229600" cy="1143000"/>
          </a:xfrm>
        </p:spPr>
        <p:txBody>
          <a:bodyPr/>
          <a:lstStyle/>
          <a:p>
            <a:r>
              <a:rPr lang="en-US" dirty="0"/>
              <a:t>Technical Baseline Expectations</a:t>
            </a:r>
          </a:p>
        </p:txBody>
      </p:sp>
      <p:sp>
        <p:nvSpPr>
          <p:cNvPr id="3" name="Content Placeholder 2">
            <a:extLst>
              <a:ext uri="{FF2B5EF4-FFF2-40B4-BE49-F238E27FC236}">
                <a16:creationId xmlns:a16="http://schemas.microsoft.com/office/drawing/2014/main" id="{6BC01B7E-5CD4-CA81-AA30-A92D89CEBB4D}"/>
              </a:ext>
            </a:extLst>
          </p:cNvPr>
          <p:cNvSpPr>
            <a:spLocks noGrp="1"/>
          </p:cNvSpPr>
          <p:nvPr>
            <p:ph idx="1"/>
          </p:nvPr>
        </p:nvSpPr>
        <p:spPr>
          <a:xfrm>
            <a:off x="914400" y="1653091"/>
            <a:ext cx="16459200" cy="1143001"/>
          </a:xfrm>
        </p:spPr>
        <p:txBody>
          <a:bodyPr/>
          <a:lstStyle/>
          <a:p>
            <a:pPr marL="0" indent="0">
              <a:buNone/>
            </a:pPr>
            <a:r>
              <a:rPr lang="en-US" dirty="0"/>
              <a:t>NASA NPR 7123.1B (and other references) provide detailed guidance on expectations for each technical baseline review</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graphicFrame>
        <p:nvGraphicFramePr>
          <p:cNvPr id="5" name="Table 4">
            <a:extLst>
              <a:ext uri="{FF2B5EF4-FFF2-40B4-BE49-F238E27FC236}">
                <a16:creationId xmlns:a16="http://schemas.microsoft.com/office/drawing/2014/main" id="{39FA2827-9CDD-AEFE-1471-659D8C25D265}"/>
              </a:ext>
            </a:extLst>
          </p:cNvPr>
          <p:cNvGraphicFramePr>
            <a:graphicFrameLocks noGrp="1"/>
          </p:cNvGraphicFramePr>
          <p:nvPr>
            <p:extLst>
              <p:ext uri="{D42A27DB-BD31-4B8C-83A1-F6EECF244321}">
                <p14:modId xmlns:p14="http://schemas.microsoft.com/office/powerpoint/2010/main" val="2930724564"/>
              </p:ext>
            </p:extLst>
          </p:nvPr>
        </p:nvGraphicFramePr>
        <p:xfrm>
          <a:off x="880188" y="2677143"/>
          <a:ext cx="16459200" cy="6408420"/>
        </p:xfrm>
        <a:graphic>
          <a:graphicData uri="http://schemas.openxmlformats.org/drawingml/2006/table">
            <a:tbl>
              <a:tblPr/>
              <a:tblGrid>
                <a:gridCol w="10957363">
                  <a:extLst>
                    <a:ext uri="{9D8B030D-6E8A-4147-A177-3AD203B41FA5}">
                      <a16:colId xmlns:a16="http://schemas.microsoft.com/office/drawing/2014/main" val="470484745"/>
                    </a:ext>
                  </a:extLst>
                </a:gridCol>
                <a:gridCol w="5501837">
                  <a:extLst>
                    <a:ext uri="{9D8B030D-6E8A-4147-A177-3AD203B41FA5}">
                      <a16:colId xmlns:a16="http://schemas.microsoft.com/office/drawing/2014/main" val="3062601727"/>
                    </a:ext>
                  </a:extLst>
                </a:gridCol>
              </a:tblGrid>
              <a:tr h="210327">
                <a:tc>
                  <a:txBody>
                    <a:bodyPr/>
                    <a:lstStyle/>
                    <a:p>
                      <a:pPr algn="ctr"/>
                      <a:r>
                        <a:rPr lang="en-US" sz="1450" b="1">
                          <a:solidFill>
                            <a:srgbClr val="000000"/>
                          </a:solidFill>
                          <a:effectLst/>
                          <a:latin typeface="Arial" panose="020B0604020202020204" pitchFamily="34" charset="0"/>
                        </a:rPr>
                        <a:t>Mission Concept Review</a:t>
                      </a:r>
                      <a:endParaRPr lang="en-US" sz="1450">
                        <a:effectLst/>
                      </a:endParaRPr>
                    </a:p>
                  </a:txBody>
                  <a:tcPr marL="0" marR="0" marT="0" marB="0">
                    <a:lnL w="28575" cap="flat" cmpd="sng" algn="ctr">
                      <a:solidFill>
                        <a:srgbClr val="BFBFBF"/>
                      </a:solidFill>
                      <a:prstDash val="solid"/>
                      <a:round/>
                      <a:headEnd type="none" w="med" len="med"/>
                      <a:tailEnd type="none" w="med" len="med"/>
                    </a:lnL>
                    <a:lnR w="28575" cap="flat" cmpd="sng" algn="ctr">
                      <a:solidFill>
                        <a:srgbClr val="BFBFBF"/>
                      </a:solidFill>
                      <a:prstDash val="solid"/>
                      <a:round/>
                      <a:headEnd type="none" w="med" len="med"/>
                      <a:tailEnd type="none" w="med" len="med"/>
                    </a:lnR>
                    <a:lnT w="28575" cap="flat" cmpd="sng" algn="ctr">
                      <a:solidFill>
                        <a:srgbClr val="BFBFBF"/>
                      </a:solidFill>
                      <a:prstDash val="solid"/>
                      <a:round/>
                      <a:headEnd type="none" w="med" len="med"/>
                      <a:tailEnd type="none" w="med" len="med"/>
                    </a:lnT>
                    <a:lnB w="28575" cap="flat" cmpd="sng" algn="ctr">
                      <a:solidFill>
                        <a:srgbClr val="BFBFBF"/>
                      </a:solidFill>
                      <a:prstDash val="solid"/>
                      <a:round/>
                      <a:headEnd type="none" w="med" len="med"/>
                      <a:tailEnd type="none" w="med" len="med"/>
                    </a:lnB>
                    <a:solidFill>
                      <a:srgbClr val="FFFF99"/>
                    </a:solidFill>
                  </a:tcPr>
                </a:tc>
                <a:tc rowSpan="2">
                  <a:txBody>
                    <a:bodyPr/>
                    <a:lstStyle/>
                    <a:p>
                      <a:pPr algn="ctr"/>
                      <a:r>
                        <a:rPr lang="en-US" sz="1450" b="1">
                          <a:solidFill>
                            <a:srgbClr val="000000"/>
                          </a:solidFill>
                          <a:effectLst/>
                          <a:latin typeface="Arial" panose="020B0604020202020204" pitchFamily="34" charset="0"/>
                        </a:rPr>
                        <a:t>Success Criteria</a:t>
                      </a:r>
                      <a:endParaRPr lang="en-US" sz="1450">
                        <a:effectLst/>
                      </a:endParaRPr>
                    </a:p>
                  </a:txBody>
                  <a:tcPr marL="0" marR="0" marT="0" marB="0" anchor="ctr">
                    <a:lnL w="28575" cap="flat" cmpd="sng" algn="ctr">
                      <a:solidFill>
                        <a:srgbClr val="BFBFBF"/>
                      </a:solidFill>
                      <a:prstDash val="solid"/>
                      <a:round/>
                      <a:headEnd type="none" w="med" len="med"/>
                      <a:tailEnd type="none" w="med" len="med"/>
                    </a:lnL>
                    <a:lnR w="28575" cap="flat" cmpd="sng" algn="ctr">
                      <a:solidFill>
                        <a:srgbClr val="BFBFBF"/>
                      </a:solidFill>
                      <a:prstDash val="solid"/>
                      <a:round/>
                      <a:headEnd type="none" w="med" len="med"/>
                      <a:tailEnd type="none" w="med" len="med"/>
                    </a:lnR>
                    <a:lnT w="28575" cap="flat" cmpd="sng" algn="ctr">
                      <a:solidFill>
                        <a:srgbClr val="BFBFBF"/>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2641227566"/>
                  </a:ext>
                </a:extLst>
              </a:tr>
              <a:tr h="210327">
                <a:tc>
                  <a:txBody>
                    <a:bodyPr/>
                    <a:lstStyle/>
                    <a:p>
                      <a:pPr algn="ctr"/>
                      <a:r>
                        <a:rPr lang="en-US" sz="1450" b="1">
                          <a:solidFill>
                            <a:srgbClr val="000000"/>
                          </a:solidFill>
                          <a:effectLst/>
                          <a:latin typeface="Arial" panose="020B0604020202020204" pitchFamily="34" charset="0"/>
                        </a:rPr>
                        <a:t>Entrance Criteria</a:t>
                      </a:r>
                      <a:endParaRPr lang="en-US" sz="1450">
                        <a:effectLst/>
                      </a:endParaRPr>
                    </a:p>
                  </a:txBody>
                  <a:tcPr marL="0" marR="0" marT="0" marB="0">
                    <a:lnL w="28575" cap="flat" cmpd="sng" algn="ctr">
                      <a:solidFill>
                        <a:srgbClr val="BFBFBF"/>
                      </a:solidFill>
                      <a:prstDash val="solid"/>
                      <a:round/>
                      <a:headEnd type="none" w="med" len="med"/>
                      <a:tailEnd type="none" w="med" len="med"/>
                    </a:lnL>
                    <a:lnR w="28575" cap="flat" cmpd="sng" algn="ctr">
                      <a:solidFill>
                        <a:srgbClr val="BFBFBF"/>
                      </a:solidFill>
                      <a:prstDash val="solid"/>
                      <a:round/>
                      <a:headEnd type="none" w="med" len="med"/>
                      <a:tailEnd type="none" w="med" len="med"/>
                    </a:lnR>
                    <a:lnT w="28575" cap="flat" cmpd="sng" algn="ctr">
                      <a:solidFill>
                        <a:srgbClr val="BFBFBF"/>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99"/>
                    </a:solidFill>
                  </a:tcPr>
                </a:tc>
                <a:tc vMerge="1">
                  <a:txBody>
                    <a:bodyPr/>
                    <a:lstStyle/>
                    <a:p>
                      <a:endParaRPr lang="en-US"/>
                    </a:p>
                  </a:txBody>
                  <a:tcPr/>
                </a:tc>
                <a:extLst>
                  <a:ext uri="{0D108BD9-81ED-4DB2-BD59-A6C34878D82A}">
                    <a16:rowId xmlns:a16="http://schemas.microsoft.com/office/drawing/2014/main" val="174919562"/>
                  </a:ext>
                </a:extLst>
              </a:tr>
              <a:tr h="5889155">
                <a:tc>
                  <a:txBody>
                    <a:bodyPr/>
                    <a:lstStyle/>
                    <a:p>
                      <a:r>
                        <a:rPr lang="en-US" sz="1450" dirty="0">
                          <a:solidFill>
                            <a:srgbClr val="000000"/>
                          </a:solidFill>
                          <a:effectLst/>
                          <a:latin typeface="Arial" panose="020B0604020202020204" pitchFamily="34" charset="0"/>
                        </a:rPr>
                        <a:t>1. An agenda for the MCR, success criteria, and instructions to the review board have been agreed to by the technical team, the project manager, and the review chair prior to the review.</a:t>
                      </a:r>
                      <a:endParaRPr lang="en-US" sz="1450" dirty="0">
                        <a:effectLst/>
                      </a:endParaRPr>
                    </a:p>
                    <a:p>
                      <a:r>
                        <a:rPr lang="en-US" sz="1450" dirty="0">
                          <a:solidFill>
                            <a:srgbClr val="000000"/>
                          </a:solidFill>
                          <a:effectLst/>
                          <a:latin typeface="Arial" panose="020B0604020202020204" pitchFamily="34" charset="0"/>
                        </a:rPr>
                        <a:t>2. All planned higher level MCRs and peer reviews have been successfully conducted and RID/RFA/Action Items have been addressed with the concurrence of the originators.</a:t>
                      </a:r>
                      <a:endParaRPr lang="en-US" sz="1450" dirty="0">
                        <a:effectLst/>
                      </a:endParaRPr>
                    </a:p>
                    <a:p>
                      <a:r>
                        <a:rPr lang="en-US" sz="1450" dirty="0">
                          <a:solidFill>
                            <a:srgbClr val="000000"/>
                          </a:solidFill>
                          <a:effectLst/>
                          <a:latin typeface="Arial" panose="020B0604020202020204" pitchFamily="34" charset="0"/>
                        </a:rPr>
                        <a:t>3. The following primary products are ready for review: </a:t>
                      </a:r>
                      <a:endParaRPr lang="en-US" sz="1450" dirty="0">
                        <a:effectLst/>
                      </a:endParaRPr>
                    </a:p>
                    <a:p>
                      <a:r>
                        <a:rPr lang="en-US" sz="1450" dirty="0">
                          <a:solidFill>
                            <a:srgbClr val="000000"/>
                          </a:solidFill>
                          <a:effectLst/>
                          <a:latin typeface="Arial" panose="020B0604020202020204" pitchFamily="34" charset="0"/>
                        </a:rPr>
                        <a:t>a. **Stakeholders have been identified and stakeholder expectations have been defined and are ready to be baselined after review comments are incorporated.</a:t>
                      </a:r>
                      <a:endParaRPr lang="en-US" sz="1450" dirty="0">
                        <a:effectLst/>
                      </a:endParaRPr>
                    </a:p>
                    <a:p>
                      <a:r>
                        <a:rPr lang="en-US" sz="1450" dirty="0">
                          <a:solidFill>
                            <a:srgbClr val="000000"/>
                          </a:solidFill>
                          <a:effectLst/>
                          <a:latin typeface="Arial" panose="020B0604020202020204" pitchFamily="34" charset="0"/>
                        </a:rPr>
                        <a:t>b. **The concept has been developed to a sufficient level of detail to demonstrate a technically feasible solution to the mission/project needs and is ready to be baselined after review comments are incorporated.</a:t>
                      </a:r>
                      <a:endParaRPr lang="en-US" sz="1450" dirty="0">
                        <a:effectLst/>
                      </a:endParaRPr>
                    </a:p>
                    <a:p>
                      <a:r>
                        <a:rPr lang="en-US" sz="1450" dirty="0">
                          <a:solidFill>
                            <a:srgbClr val="000000"/>
                          </a:solidFill>
                          <a:effectLst/>
                          <a:latin typeface="Arial" panose="020B0604020202020204" pitchFamily="34" charset="0"/>
                        </a:rPr>
                        <a:t>c. **MOEs and any other mission success criteria have been defined and are ready to be approved. 4. Programmatic products are ready for review at the maturity levels stated in the governing program/project management NPR.</a:t>
                      </a:r>
                      <a:endParaRPr lang="en-US" sz="1450" dirty="0">
                        <a:effectLst/>
                      </a:endParaRPr>
                    </a:p>
                    <a:p>
                      <a:r>
                        <a:rPr lang="en-US" sz="1450" dirty="0">
                          <a:solidFill>
                            <a:srgbClr val="000000"/>
                          </a:solidFill>
                          <a:effectLst/>
                          <a:latin typeface="Arial" panose="020B0604020202020204" pitchFamily="34" charset="0"/>
                        </a:rPr>
                        <a:t>5. Other technical products (as applicable) for hardware, software, and human system elements have been made available to the cognizant participants prior to the review: </a:t>
                      </a:r>
                      <a:endParaRPr lang="en-US" sz="1450" dirty="0">
                        <a:effectLst/>
                      </a:endParaRPr>
                    </a:p>
                    <a:p>
                      <a:r>
                        <a:rPr lang="en-US" sz="1450" dirty="0">
                          <a:solidFill>
                            <a:srgbClr val="000000"/>
                          </a:solidFill>
                          <a:effectLst/>
                          <a:latin typeface="Arial" panose="020B0604020202020204" pitchFamily="34" charset="0"/>
                        </a:rPr>
                        <a:t>a. *Mission/project goals and objectives that are ready to be baselined after review comments are incorporated.</a:t>
                      </a:r>
                      <a:endParaRPr lang="en-US" sz="1450" dirty="0">
                        <a:effectLst/>
                      </a:endParaRPr>
                    </a:p>
                    <a:p>
                      <a:r>
                        <a:rPr lang="en-US" sz="1450" dirty="0">
                          <a:solidFill>
                            <a:srgbClr val="000000"/>
                          </a:solidFill>
                          <a:effectLst/>
                          <a:latin typeface="Arial" panose="020B0604020202020204" pitchFamily="34" charset="0"/>
                        </a:rPr>
                        <a:t>b. Alternative concepts that have been analyzed and are ready to be reviewed.</a:t>
                      </a:r>
                      <a:endParaRPr lang="en-US" sz="1450" dirty="0">
                        <a:effectLst/>
                      </a:endParaRPr>
                    </a:p>
                    <a:p>
                      <a:r>
                        <a:rPr lang="en-US" sz="1450" dirty="0">
                          <a:solidFill>
                            <a:srgbClr val="000000"/>
                          </a:solidFill>
                          <a:effectLst/>
                          <a:latin typeface="Arial" panose="020B0604020202020204" pitchFamily="34" charset="0"/>
                        </a:rPr>
                        <a:t>c. *Initial risk-informed cost and schedule estimates for implementation.</a:t>
                      </a:r>
                      <a:endParaRPr lang="en-US" sz="1450" dirty="0">
                        <a:effectLst/>
                      </a:endParaRPr>
                    </a:p>
                    <a:p>
                      <a:r>
                        <a:rPr lang="en-US" sz="1450" dirty="0">
                          <a:solidFill>
                            <a:srgbClr val="000000"/>
                          </a:solidFill>
                          <a:effectLst/>
                          <a:latin typeface="Arial" panose="020B0604020202020204" pitchFamily="34" charset="0"/>
                        </a:rPr>
                        <a:t>d. Preliminary mission descope options.</a:t>
                      </a:r>
                      <a:endParaRPr lang="en-US" sz="1450" dirty="0">
                        <a:effectLst/>
                      </a:endParaRPr>
                    </a:p>
                    <a:p>
                      <a:r>
                        <a:rPr lang="en-US" sz="1450" dirty="0">
                          <a:solidFill>
                            <a:srgbClr val="000000"/>
                          </a:solidFill>
                          <a:effectLst/>
                          <a:latin typeface="Arial" panose="020B0604020202020204" pitchFamily="34" charset="0"/>
                        </a:rPr>
                        <a:t>e. *A preliminary assessment performed by the team of top technical, cost, schedule, and safety risks with developed associated risk management and mitigation strategies and options. </a:t>
                      </a:r>
                      <a:endParaRPr lang="en-US" sz="1450" dirty="0">
                        <a:effectLst/>
                      </a:endParaRPr>
                    </a:p>
                    <a:p>
                      <a:r>
                        <a:rPr lang="en-US" sz="1450" dirty="0">
                          <a:solidFill>
                            <a:srgbClr val="000000"/>
                          </a:solidFill>
                          <a:effectLst/>
                          <a:latin typeface="Arial" panose="020B0604020202020204" pitchFamily="34" charset="0"/>
                        </a:rPr>
                        <a:t>f. *Preliminary approach to verification and validation for the selected concept(s).</a:t>
                      </a:r>
                      <a:endParaRPr lang="en-US" sz="1450" dirty="0">
                        <a:effectLst/>
                      </a:endParaRPr>
                    </a:p>
                    <a:p>
                      <a:r>
                        <a:rPr lang="en-US" sz="1450" dirty="0">
                          <a:solidFill>
                            <a:srgbClr val="000000"/>
                          </a:solidFill>
                          <a:effectLst/>
                          <a:latin typeface="Arial" panose="020B0604020202020204" pitchFamily="34" charset="0"/>
                        </a:rPr>
                        <a:t>g. *A preliminary SEMP, including technical plans.</a:t>
                      </a:r>
                      <a:endParaRPr lang="en-US" sz="1450" dirty="0">
                        <a:effectLst/>
                      </a:endParaRPr>
                    </a:p>
                    <a:p>
                      <a:r>
                        <a:rPr lang="en-US" sz="1450" dirty="0">
                          <a:solidFill>
                            <a:srgbClr val="000000"/>
                          </a:solidFill>
                          <a:effectLst/>
                          <a:latin typeface="Arial" panose="020B0604020202020204" pitchFamily="34" charset="0"/>
                        </a:rPr>
                        <a:t>h. * Technology Development Plan that is ready to be baselined after review comments are incorporated. </a:t>
                      </a:r>
                      <a:endParaRPr lang="en-US" sz="1450" dirty="0">
                        <a:effectLst/>
                      </a:endParaRPr>
                    </a:p>
                    <a:p>
                      <a:r>
                        <a:rPr lang="en-US" sz="1450" dirty="0" err="1">
                          <a:solidFill>
                            <a:srgbClr val="000000"/>
                          </a:solidFill>
                          <a:effectLst/>
                          <a:latin typeface="Arial" panose="020B0604020202020204" pitchFamily="34" charset="0"/>
                        </a:rPr>
                        <a:t>i</a:t>
                      </a:r>
                      <a:r>
                        <a:rPr lang="en-US" sz="1450" dirty="0">
                          <a:solidFill>
                            <a:srgbClr val="000000"/>
                          </a:solidFill>
                          <a:effectLst/>
                          <a:latin typeface="Arial" panose="020B0604020202020204" pitchFamily="34" charset="0"/>
                        </a:rPr>
                        <a:t>. *Initial technology readiness that has been assessed and documented with technology assets, heritage products, and gaps identified.</a:t>
                      </a:r>
                      <a:endParaRPr lang="en-US" sz="1450" dirty="0">
                        <a:effectLst/>
                      </a:endParaRPr>
                    </a:p>
                    <a:p>
                      <a:r>
                        <a:rPr lang="en-US" sz="1450" dirty="0">
                          <a:solidFill>
                            <a:srgbClr val="000000"/>
                          </a:solidFill>
                          <a:effectLst/>
                          <a:latin typeface="Arial" panose="020B0604020202020204" pitchFamily="34" charset="0"/>
                        </a:rPr>
                        <a:t>j. Preliminary engineering development assessment and technical plans to achieve what needs to be accomplished in the next phase.</a:t>
                      </a:r>
                      <a:endParaRPr lang="en-US" sz="1450" dirty="0">
                        <a:effectLst/>
                      </a:endParaRPr>
                    </a:p>
                    <a:p>
                      <a:r>
                        <a:rPr lang="en-US" sz="1450" dirty="0">
                          <a:solidFill>
                            <a:srgbClr val="000000"/>
                          </a:solidFill>
                          <a:effectLst/>
                          <a:latin typeface="Arial" panose="020B0604020202020204" pitchFamily="34" charset="0"/>
                        </a:rPr>
                        <a:t>k. Conceptual life-cycle support strategies (logistics, manufacturing, and operation).</a:t>
                      </a:r>
                      <a:endParaRPr lang="en-US" sz="1450" dirty="0">
                        <a:effectLst/>
                      </a:endParaRPr>
                    </a:p>
                    <a:p>
                      <a:r>
                        <a:rPr lang="en-US" sz="1450" dirty="0">
                          <a:solidFill>
                            <a:srgbClr val="000000"/>
                          </a:solidFill>
                          <a:effectLst/>
                          <a:latin typeface="Arial" panose="020B0604020202020204" pitchFamily="34" charset="0"/>
                        </a:rPr>
                        <a:t>l. Software criteria and products, per NASA-HDBK-2203, NASA Software Engineering Handbook.</a:t>
                      </a:r>
                      <a:endParaRPr lang="en-US" sz="1450" dirty="0">
                        <a:effectLst/>
                      </a:endParaRPr>
                    </a:p>
                  </a:txBody>
                  <a:tcPr marL="0" marR="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r>
                        <a:rPr lang="en-US" sz="1450" dirty="0">
                          <a:solidFill>
                            <a:srgbClr val="000000"/>
                          </a:solidFill>
                          <a:effectLst/>
                          <a:latin typeface="Arial" panose="020B0604020202020204" pitchFamily="34" charset="0"/>
                        </a:rPr>
                        <a:t>1. Mission objectives are clearly defined and stated and are unambiguous and internally consistent.</a:t>
                      </a:r>
                      <a:endParaRPr lang="en-US" sz="1450" dirty="0">
                        <a:effectLst/>
                      </a:endParaRPr>
                    </a:p>
                    <a:p>
                      <a:r>
                        <a:rPr lang="en-US" sz="1450" dirty="0">
                          <a:solidFill>
                            <a:srgbClr val="000000"/>
                          </a:solidFill>
                          <a:effectLst/>
                          <a:latin typeface="Arial" panose="020B0604020202020204" pitchFamily="34" charset="0"/>
                        </a:rPr>
                        <a:t>2. The selected concept(s) satisfactorily meets the stakeholder expectations.</a:t>
                      </a:r>
                      <a:endParaRPr lang="en-US" sz="1450" dirty="0">
                        <a:effectLst/>
                      </a:endParaRPr>
                    </a:p>
                    <a:p>
                      <a:r>
                        <a:rPr lang="en-US" sz="1450" dirty="0">
                          <a:solidFill>
                            <a:srgbClr val="000000"/>
                          </a:solidFill>
                          <a:effectLst/>
                          <a:latin typeface="Arial" panose="020B0604020202020204" pitchFamily="34" charset="0"/>
                        </a:rPr>
                        <a:t>3. The mission is feasible. A concept has been identified that is technically feasible. A rough cost estimate is within an acceptable cost range.</a:t>
                      </a:r>
                      <a:endParaRPr lang="en-US" sz="1450" dirty="0">
                        <a:effectLst/>
                      </a:endParaRPr>
                    </a:p>
                    <a:p>
                      <a:r>
                        <a:rPr lang="en-US" sz="1450" dirty="0">
                          <a:solidFill>
                            <a:srgbClr val="000000"/>
                          </a:solidFill>
                          <a:effectLst/>
                          <a:latin typeface="Arial" panose="020B0604020202020204" pitchFamily="34" charset="0"/>
                        </a:rPr>
                        <a:t>4. The concept evaluation criteria to be used in candidate systems evaluation have been identified and prioritized.</a:t>
                      </a:r>
                      <a:endParaRPr lang="en-US" sz="1450" dirty="0">
                        <a:effectLst/>
                      </a:endParaRPr>
                    </a:p>
                    <a:p>
                      <a:r>
                        <a:rPr lang="en-US" sz="1450" dirty="0">
                          <a:solidFill>
                            <a:srgbClr val="000000"/>
                          </a:solidFill>
                          <a:effectLst/>
                          <a:latin typeface="Arial" panose="020B0604020202020204" pitchFamily="34" charset="0"/>
                        </a:rPr>
                        <a:t>5. The need for the mission has been clearly identified.</a:t>
                      </a:r>
                      <a:endParaRPr lang="en-US" sz="1450" dirty="0">
                        <a:effectLst/>
                      </a:endParaRPr>
                    </a:p>
                    <a:p>
                      <a:r>
                        <a:rPr lang="en-US" sz="1450" dirty="0">
                          <a:solidFill>
                            <a:srgbClr val="000000"/>
                          </a:solidFill>
                          <a:effectLst/>
                          <a:latin typeface="Arial" panose="020B0604020202020204" pitchFamily="34" charset="0"/>
                        </a:rPr>
                        <a:t>6. The cost and schedule estimates are credible and sufficient resources are available for project formulation.</a:t>
                      </a:r>
                      <a:endParaRPr lang="en-US" sz="1450" dirty="0">
                        <a:effectLst/>
                      </a:endParaRPr>
                    </a:p>
                    <a:p>
                      <a:r>
                        <a:rPr lang="en-US" sz="1450" dirty="0">
                          <a:solidFill>
                            <a:srgbClr val="000000"/>
                          </a:solidFill>
                          <a:effectLst/>
                          <a:latin typeface="Arial" panose="020B0604020202020204" pitchFamily="34" charset="0"/>
                        </a:rPr>
                        <a:t>7. The program/project has demonstrated compliance with applicable NASA and implementing Center requirements, standards, processes, and procedures.</a:t>
                      </a:r>
                      <a:endParaRPr lang="en-US" sz="1450" dirty="0">
                        <a:effectLst/>
                      </a:endParaRPr>
                    </a:p>
                    <a:p>
                      <a:r>
                        <a:rPr lang="en-US" sz="1450" dirty="0">
                          <a:solidFill>
                            <a:srgbClr val="000000"/>
                          </a:solidFill>
                          <a:effectLst/>
                          <a:latin typeface="Arial" panose="020B0604020202020204" pitchFamily="34" charset="0"/>
                        </a:rPr>
                        <a:t>8. TBD and TBR items are clearly identified with acceptable plans and schedule for their disposition.</a:t>
                      </a:r>
                      <a:endParaRPr lang="en-US" sz="1450" dirty="0">
                        <a:effectLst/>
                      </a:endParaRPr>
                    </a:p>
                    <a:p>
                      <a:r>
                        <a:rPr lang="en-US" sz="1450" dirty="0">
                          <a:solidFill>
                            <a:srgbClr val="000000"/>
                          </a:solidFill>
                          <a:effectLst/>
                          <a:latin typeface="Arial" panose="020B0604020202020204" pitchFamily="34" charset="0"/>
                        </a:rPr>
                        <a:t>9. Alternative concepts have adequately considered the use of existing assets or products that could satisfy the mission or parts of the mission.</a:t>
                      </a:r>
                      <a:endParaRPr lang="en-US" sz="1450" dirty="0">
                        <a:effectLst/>
                      </a:endParaRPr>
                    </a:p>
                    <a:p>
                      <a:r>
                        <a:rPr lang="en-US" sz="1450" dirty="0">
                          <a:solidFill>
                            <a:srgbClr val="000000"/>
                          </a:solidFill>
                          <a:effectLst/>
                          <a:latin typeface="Arial" panose="020B0604020202020204" pitchFamily="34" charset="0"/>
                        </a:rPr>
                        <a:t>10. Technical planning is sufficient to proceed to the next phase.</a:t>
                      </a:r>
                      <a:endParaRPr lang="en-US" sz="1450" dirty="0">
                        <a:effectLst/>
                      </a:endParaRPr>
                    </a:p>
                    <a:p>
                      <a:r>
                        <a:rPr lang="en-US" sz="1450" dirty="0">
                          <a:solidFill>
                            <a:srgbClr val="000000"/>
                          </a:solidFill>
                          <a:effectLst/>
                          <a:latin typeface="Arial" panose="020B0604020202020204" pitchFamily="34" charset="0"/>
                        </a:rPr>
                        <a:t>11. Risk and mitigation strategies have been identified and are acceptable based on technical risk assessments.</a:t>
                      </a:r>
                      <a:endParaRPr lang="en-US" sz="1450" dirty="0">
                        <a:effectLst/>
                      </a:endParaRPr>
                    </a:p>
                    <a:p>
                      <a:r>
                        <a:rPr lang="en-US" sz="1450" dirty="0">
                          <a:solidFill>
                            <a:srgbClr val="000000"/>
                          </a:solidFill>
                          <a:effectLst/>
                          <a:latin typeface="Arial" panose="020B0604020202020204" pitchFamily="34" charset="0"/>
                        </a:rPr>
                        <a:t>12. Software components meet the exit criteria defined in the NASA-HDBK-2203, NASA Software Engineering Handbook.</a:t>
                      </a:r>
                      <a:endParaRPr lang="en-US" sz="1450" dirty="0">
                        <a:effectLst/>
                      </a:endParaRPr>
                    </a:p>
                  </a:txBody>
                  <a:tcPr marL="0" marR="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2626137"/>
                  </a:ext>
                </a:extLst>
              </a:tr>
            </a:tbl>
          </a:graphicData>
        </a:graphic>
      </p:graphicFrame>
    </p:spTree>
    <p:extLst>
      <p:ext uri="{BB962C8B-B14F-4D97-AF65-F5344CB8AC3E}">
        <p14:creationId xmlns:p14="http://schemas.microsoft.com/office/powerpoint/2010/main" val="3036565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00777" y="666619"/>
            <a:ext cx="8229600" cy="1143000"/>
          </a:xfrm>
        </p:spPr>
        <p:txBody>
          <a:bodyPr/>
          <a:lstStyle/>
          <a:p>
            <a:r>
              <a:rPr lang="en-US" dirty="0"/>
              <a:t>Two Modeling Scenarios</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6" name="Content Placeholder 2">
            <a:extLst>
              <a:ext uri="{FF2B5EF4-FFF2-40B4-BE49-F238E27FC236}">
                <a16:creationId xmlns:a16="http://schemas.microsoft.com/office/drawing/2014/main" id="{03F16FE3-425C-B25C-F4B8-3FD2B8501FC7}"/>
              </a:ext>
            </a:extLst>
          </p:cNvPr>
          <p:cNvSpPr>
            <a:spLocks noGrp="1"/>
          </p:cNvSpPr>
          <p:nvPr>
            <p:ph idx="1"/>
          </p:nvPr>
        </p:nvSpPr>
        <p:spPr>
          <a:xfrm>
            <a:off x="751487" y="3276173"/>
            <a:ext cx="7550196" cy="1589790"/>
          </a:xfrm>
        </p:spPr>
        <p:txBody>
          <a:bodyPr/>
          <a:lstStyle/>
          <a:p>
            <a:pPr>
              <a:buFont typeface="Arial" panose="020B0604020202020204" pitchFamily="34" charset="0"/>
              <a:buChar char="•"/>
            </a:pPr>
            <a:r>
              <a:rPr lang="en-US" b="1" i="1" dirty="0">
                <a:solidFill>
                  <a:srgbClr val="0003FF"/>
                </a:solidFill>
                <a:effectLst/>
                <a:latin typeface="Arial" panose="020B0604020202020204" pitchFamily="34" charset="0"/>
              </a:rPr>
              <a:t>Reverse Modeling</a:t>
            </a:r>
            <a:r>
              <a:rPr lang="en-US" dirty="0">
                <a:solidFill>
                  <a:srgbClr val="0003FF"/>
                </a:solidFill>
                <a:effectLst/>
                <a:latin typeface="Arial" panose="020B0604020202020204" pitchFamily="34" charset="0"/>
              </a:rPr>
              <a:t> </a:t>
            </a:r>
            <a:r>
              <a:rPr lang="en-US" dirty="0">
                <a:effectLst/>
                <a:latin typeface="Arial" panose="020B0604020202020204" pitchFamily="34" charset="0"/>
              </a:rPr>
              <a:t>(reverse systems engineering) of something that already exists</a:t>
            </a:r>
          </a:p>
        </p:txBody>
      </p:sp>
      <p:pic>
        <p:nvPicPr>
          <p:cNvPr id="7" name="Picture 6">
            <a:extLst>
              <a:ext uri="{FF2B5EF4-FFF2-40B4-BE49-F238E27FC236}">
                <a16:creationId xmlns:a16="http://schemas.microsoft.com/office/drawing/2014/main" id="{4BC71859-9843-DB1B-C66F-0727945F9967}"/>
              </a:ext>
            </a:extLst>
          </p:cNvPr>
          <p:cNvPicPr>
            <a:picLocks noChangeAspect="1"/>
          </p:cNvPicPr>
          <p:nvPr/>
        </p:nvPicPr>
        <p:blipFill>
          <a:blip r:embed="rId2"/>
          <a:stretch>
            <a:fillRect/>
          </a:stretch>
        </p:blipFill>
        <p:spPr>
          <a:xfrm>
            <a:off x="9123680" y="1430202"/>
            <a:ext cx="45719" cy="8355147"/>
          </a:xfrm>
          <a:prstGeom prst="rect">
            <a:avLst/>
          </a:prstGeom>
        </p:spPr>
      </p:pic>
      <p:pic>
        <p:nvPicPr>
          <p:cNvPr id="10" name="Picture 9">
            <a:extLst>
              <a:ext uri="{FF2B5EF4-FFF2-40B4-BE49-F238E27FC236}">
                <a16:creationId xmlns:a16="http://schemas.microsoft.com/office/drawing/2014/main" id="{F73145A2-208A-0BC1-8107-E9702BB88EF8}"/>
              </a:ext>
            </a:extLst>
          </p:cNvPr>
          <p:cNvPicPr>
            <a:picLocks noChangeAspect="1"/>
          </p:cNvPicPr>
          <p:nvPr/>
        </p:nvPicPr>
        <p:blipFill>
          <a:blip r:embed="rId3"/>
          <a:stretch>
            <a:fillRect/>
          </a:stretch>
        </p:blipFill>
        <p:spPr>
          <a:xfrm>
            <a:off x="3428997" y="2014155"/>
            <a:ext cx="2195177" cy="933581"/>
          </a:xfrm>
          <a:prstGeom prst="rect">
            <a:avLst/>
          </a:prstGeom>
        </p:spPr>
      </p:pic>
      <p:pic>
        <p:nvPicPr>
          <p:cNvPr id="11" name="Picture 10">
            <a:extLst>
              <a:ext uri="{FF2B5EF4-FFF2-40B4-BE49-F238E27FC236}">
                <a16:creationId xmlns:a16="http://schemas.microsoft.com/office/drawing/2014/main" id="{217EBD16-2AE8-65F1-7088-3B3B517EBC8F}"/>
              </a:ext>
            </a:extLst>
          </p:cNvPr>
          <p:cNvPicPr>
            <a:picLocks noChangeAspect="1"/>
          </p:cNvPicPr>
          <p:nvPr/>
        </p:nvPicPr>
        <p:blipFill>
          <a:blip r:embed="rId4"/>
          <a:stretch>
            <a:fillRect/>
          </a:stretch>
        </p:blipFill>
        <p:spPr>
          <a:xfrm>
            <a:off x="3084889" y="5415406"/>
            <a:ext cx="2883395" cy="2050919"/>
          </a:xfrm>
          <a:prstGeom prst="rect">
            <a:avLst/>
          </a:prstGeom>
        </p:spPr>
      </p:pic>
      <p:sp>
        <p:nvSpPr>
          <p:cNvPr id="13" name="TextBox 12">
            <a:extLst>
              <a:ext uri="{FF2B5EF4-FFF2-40B4-BE49-F238E27FC236}">
                <a16:creationId xmlns:a16="http://schemas.microsoft.com/office/drawing/2014/main" id="{2914634B-4921-13D6-6B57-DDCF42519E6B}"/>
              </a:ext>
            </a:extLst>
          </p:cNvPr>
          <p:cNvSpPr txBox="1"/>
          <p:nvPr/>
        </p:nvSpPr>
        <p:spPr>
          <a:xfrm>
            <a:off x="632593" y="7969486"/>
            <a:ext cx="7787989" cy="646331"/>
          </a:xfrm>
          <a:prstGeom prst="rect">
            <a:avLst/>
          </a:prstGeom>
          <a:noFill/>
        </p:spPr>
        <p:txBody>
          <a:bodyPr wrap="square">
            <a:spAutoFit/>
          </a:bodyPr>
          <a:lstStyle/>
          <a:p>
            <a:r>
              <a:rPr lang="en-US" dirty="0"/>
              <a:t>Use MBSE as a thinking tool to analyze and model an existing product to capture, connect, communicate and control its ongoing production and/or operations</a:t>
            </a:r>
          </a:p>
        </p:txBody>
      </p:sp>
      <p:sp>
        <p:nvSpPr>
          <p:cNvPr id="14" name="Content Placeholder 2">
            <a:extLst>
              <a:ext uri="{FF2B5EF4-FFF2-40B4-BE49-F238E27FC236}">
                <a16:creationId xmlns:a16="http://schemas.microsoft.com/office/drawing/2014/main" id="{17E0839D-426F-4CFE-5557-3D84454A5ECF}"/>
              </a:ext>
            </a:extLst>
          </p:cNvPr>
          <p:cNvSpPr txBox="1">
            <a:spLocks/>
          </p:cNvSpPr>
          <p:nvPr/>
        </p:nvSpPr>
        <p:spPr>
          <a:xfrm>
            <a:off x="9591319" y="3281805"/>
            <a:ext cx="7550196" cy="158979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b="1" i="1" dirty="0">
                <a:solidFill>
                  <a:srgbClr val="0003FF"/>
                </a:solidFill>
                <a:effectLst/>
                <a:latin typeface="Arial" panose="020B0604020202020204" pitchFamily="34" charset="0"/>
              </a:rPr>
              <a:t>Forward Modeling</a:t>
            </a:r>
            <a:r>
              <a:rPr lang="en-US" dirty="0">
                <a:solidFill>
                  <a:srgbClr val="0003FF"/>
                </a:solidFill>
                <a:effectLst/>
                <a:latin typeface="Arial" panose="020B0604020202020204" pitchFamily="34" charset="0"/>
              </a:rPr>
              <a:t> </a:t>
            </a:r>
            <a:r>
              <a:rPr lang="en-US" dirty="0">
                <a:effectLst/>
                <a:latin typeface="Arial" panose="020B0604020202020204" pitchFamily="34" charset="0"/>
              </a:rPr>
              <a:t>(traditional systems engineering—design, manage, realize) of something that does not already exist</a:t>
            </a:r>
          </a:p>
        </p:txBody>
      </p:sp>
      <p:pic>
        <p:nvPicPr>
          <p:cNvPr id="15" name="Picture 14">
            <a:extLst>
              <a:ext uri="{FF2B5EF4-FFF2-40B4-BE49-F238E27FC236}">
                <a16:creationId xmlns:a16="http://schemas.microsoft.com/office/drawing/2014/main" id="{676BD1BD-81E4-4909-9C3C-A2D0A547C1FF}"/>
              </a:ext>
            </a:extLst>
          </p:cNvPr>
          <p:cNvPicPr>
            <a:picLocks noChangeAspect="1"/>
          </p:cNvPicPr>
          <p:nvPr/>
        </p:nvPicPr>
        <p:blipFill>
          <a:blip r:embed="rId5"/>
          <a:stretch>
            <a:fillRect/>
          </a:stretch>
        </p:blipFill>
        <p:spPr>
          <a:xfrm>
            <a:off x="12615498" y="2014156"/>
            <a:ext cx="2164586" cy="933581"/>
          </a:xfrm>
          <a:prstGeom prst="rect">
            <a:avLst/>
          </a:prstGeom>
        </p:spPr>
      </p:pic>
      <p:pic>
        <p:nvPicPr>
          <p:cNvPr id="16" name="Picture 15">
            <a:extLst>
              <a:ext uri="{FF2B5EF4-FFF2-40B4-BE49-F238E27FC236}">
                <a16:creationId xmlns:a16="http://schemas.microsoft.com/office/drawing/2014/main" id="{7F5F05F6-B526-CBB5-5C82-A2662BFCDD8D}"/>
              </a:ext>
            </a:extLst>
          </p:cNvPr>
          <p:cNvPicPr>
            <a:picLocks noChangeAspect="1"/>
          </p:cNvPicPr>
          <p:nvPr/>
        </p:nvPicPr>
        <p:blipFill>
          <a:blip r:embed="rId6"/>
          <a:stretch>
            <a:fillRect/>
          </a:stretch>
        </p:blipFill>
        <p:spPr>
          <a:xfrm>
            <a:off x="11325088" y="4871595"/>
            <a:ext cx="4903067" cy="3702983"/>
          </a:xfrm>
          <a:prstGeom prst="rect">
            <a:avLst/>
          </a:prstGeom>
        </p:spPr>
      </p:pic>
      <p:sp>
        <p:nvSpPr>
          <p:cNvPr id="18" name="TextBox 17">
            <a:extLst>
              <a:ext uri="{FF2B5EF4-FFF2-40B4-BE49-F238E27FC236}">
                <a16:creationId xmlns:a16="http://schemas.microsoft.com/office/drawing/2014/main" id="{37702C98-FAA3-6CA1-6A79-341A390025D9}"/>
              </a:ext>
            </a:extLst>
          </p:cNvPr>
          <p:cNvSpPr txBox="1"/>
          <p:nvPr/>
        </p:nvSpPr>
        <p:spPr>
          <a:xfrm>
            <a:off x="9918361" y="8724900"/>
            <a:ext cx="7716520" cy="646331"/>
          </a:xfrm>
          <a:prstGeom prst="rect">
            <a:avLst/>
          </a:prstGeom>
          <a:noFill/>
        </p:spPr>
        <p:txBody>
          <a:bodyPr wrap="square">
            <a:spAutoFit/>
          </a:bodyPr>
          <a:lstStyle/>
          <a:p>
            <a:r>
              <a:rPr lang="en-US" dirty="0"/>
              <a:t>Use MBSE to guide SE and PM to capture, connect, communicate, collaborate, control and cycle for each technical baseline throughout the entire lifecycle</a:t>
            </a:r>
          </a:p>
        </p:txBody>
      </p:sp>
    </p:spTree>
    <p:extLst>
      <p:ext uri="{BB962C8B-B14F-4D97-AF65-F5344CB8AC3E}">
        <p14:creationId xmlns:p14="http://schemas.microsoft.com/office/powerpoint/2010/main" val="3598928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400" y="666619"/>
            <a:ext cx="8229600" cy="1143000"/>
          </a:xfrm>
        </p:spPr>
        <p:txBody>
          <a:bodyPr/>
          <a:lstStyle/>
          <a:p>
            <a:r>
              <a:rPr lang="en-US"/>
              <a:t>Modeling Approach</a:t>
            </a:r>
            <a:endParaRPr lang="en-US" dirty="0"/>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pic>
        <p:nvPicPr>
          <p:cNvPr id="8" name="Picture 7">
            <a:extLst>
              <a:ext uri="{FF2B5EF4-FFF2-40B4-BE49-F238E27FC236}">
                <a16:creationId xmlns:a16="http://schemas.microsoft.com/office/drawing/2014/main" id="{DDA45B71-C781-04D8-E3F4-5A5946B69F2D}"/>
              </a:ext>
            </a:extLst>
          </p:cNvPr>
          <p:cNvPicPr>
            <a:picLocks noChangeAspect="1"/>
          </p:cNvPicPr>
          <p:nvPr/>
        </p:nvPicPr>
        <p:blipFill>
          <a:blip r:embed="rId2"/>
          <a:stretch>
            <a:fillRect/>
          </a:stretch>
        </p:blipFill>
        <p:spPr>
          <a:xfrm>
            <a:off x="1981200" y="1300842"/>
            <a:ext cx="13639800" cy="8118927"/>
          </a:xfrm>
          <a:prstGeom prst="rect">
            <a:avLst/>
          </a:prstGeom>
        </p:spPr>
      </p:pic>
      <p:sp>
        <p:nvSpPr>
          <p:cNvPr id="10" name="TextBox 9">
            <a:extLst>
              <a:ext uri="{FF2B5EF4-FFF2-40B4-BE49-F238E27FC236}">
                <a16:creationId xmlns:a16="http://schemas.microsoft.com/office/drawing/2014/main" id="{F8485231-C62E-C946-B863-5CDB51CC579B}"/>
              </a:ext>
            </a:extLst>
          </p:cNvPr>
          <p:cNvSpPr txBox="1"/>
          <p:nvPr/>
        </p:nvSpPr>
        <p:spPr>
          <a:xfrm>
            <a:off x="2438400" y="8801492"/>
            <a:ext cx="9144000" cy="369332"/>
          </a:xfrm>
          <a:prstGeom prst="rect">
            <a:avLst/>
          </a:prstGeom>
          <a:noFill/>
        </p:spPr>
        <p:txBody>
          <a:bodyPr wrap="square">
            <a:spAutoFit/>
          </a:bodyPr>
          <a:lstStyle/>
          <a:p>
            <a:r>
              <a:rPr lang="en-US" b="1" dirty="0">
                <a:solidFill>
                  <a:srgbClr val="0003FF"/>
                </a:solidFill>
                <a:effectLst/>
                <a:latin typeface="Arial" panose="020B0604020202020204" pitchFamily="34" charset="0"/>
              </a:rPr>
              <a:t>MVM = Minimum Viable Model Products</a:t>
            </a:r>
            <a:endParaRPr lang="en-US" dirty="0">
              <a:solidFill>
                <a:srgbClr val="0003FF"/>
              </a:solidFill>
              <a:effectLst/>
              <a:latin typeface="Arial" panose="020B0604020202020204" pitchFamily="34" charset="0"/>
            </a:endParaRPr>
          </a:p>
        </p:txBody>
      </p:sp>
    </p:spTree>
    <p:extLst>
      <p:ext uri="{BB962C8B-B14F-4D97-AF65-F5344CB8AC3E}">
        <p14:creationId xmlns:p14="http://schemas.microsoft.com/office/powerpoint/2010/main" val="3152043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400" y="666619"/>
            <a:ext cx="8229600" cy="1143000"/>
          </a:xfrm>
        </p:spPr>
        <p:txBody>
          <a:bodyPr/>
          <a:lstStyle/>
          <a:p>
            <a:r>
              <a:rPr lang="en-US" dirty="0"/>
              <a:t>Modeling Products by Viewpoint</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5" name="TextBox 4">
            <a:extLst>
              <a:ext uri="{FF2B5EF4-FFF2-40B4-BE49-F238E27FC236}">
                <a16:creationId xmlns:a16="http://schemas.microsoft.com/office/drawing/2014/main" id="{67AD79C9-41DC-A06F-5B85-87753080A75E}"/>
              </a:ext>
            </a:extLst>
          </p:cNvPr>
          <p:cNvSpPr txBox="1"/>
          <p:nvPr/>
        </p:nvSpPr>
        <p:spPr>
          <a:xfrm>
            <a:off x="1866900" y="1486453"/>
            <a:ext cx="14554200" cy="646331"/>
          </a:xfrm>
          <a:prstGeom prst="rect">
            <a:avLst/>
          </a:prstGeom>
          <a:noFill/>
        </p:spPr>
        <p:txBody>
          <a:bodyPr wrap="square">
            <a:spAutoFit/>
          </a:bodyPr>
          <a:lstStyle/>
          <a:p>
            <a:pPr algn="ctr"/>
            <a:r>
              <a:rPr lang="en-US" b="1" dirty="0">
                <a:solidFill>
                  <a:srgbClr val="0003FF"/>
                </a:solidFill>
                <a:effectLst/>
                <a:latin typeface="Arial" panose="020B0604020202020204" pitchFamily="34" charset="0"/>
              </a:rPr>
              <a:t>Assumes Interfaces to the User Environment, Design Environment, Enterprise Architecture and Implementation Environment are known (or not relevant to the the modeling effort) else these too will need to be modeled. MVM = Minimum Viable Model Products</a:t>
            </a:r>
            <a:endParaRPr lang="en-US" dirty="0">
              <a:solidFill>
                <a:srgbClr val="0003FF"/>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4F61EAA2-2542-4EBD-9CE0-DB31DE4F188E}"/>
              </a:ext>
            </a:extLst>
          </p:cNvPr>
          <p:cNvGraphicFramePr>
            <a:graphicFrameLocks noGrp="1"/>
          </p:cNvGraphicFramePr>
          <p:nvPr>
            <p:extLst>
              <p:ext uri="{D42A27DB-BD31-4B8C-83A1-F6EECF244321}">
                <p14:modId xmlns:p14="http://schemas.microsoft.com/office/powerpoint/2010/main" val="539425006"/>
              </p:ext>
            </p:extLst>
          </p:nvPr>
        </p:nvGraphicFramePr>
        <p:xfrm>
          <a:off x="1143000" y="2171700"/>
          <a:ext cx="16306799" cy="6834808"/>
        </p:xfrm>
        <a:graphic>
          <a:graphicData uri="http://schemas.openxmlformats.org/drawingml/2006/table">
            <a:tbl>
              <a:tblPr/>
              <a:tblGrid>
                <a:gridCol w="459346">
                  <a:extLst>
                    <a:ext uri="{9D8B030D-6E8A-4147-A177-3AD203B41FA5}">
                      <a16:colId xmlns:a16="http://schemas.microsoft.com/office/drawing/2014/main" val="1557755787"/>
                    </a:ext>
                  </a:extLst>
                </a:gridCol>
                <a:gridCol w="1407932">
                  <a:extLst>
                    <a:ext uri="{9D8B030D-6E8A-4147-A177-3AD203B41FA5}">
                      <a16:colId xmlns:a16="http://schemas.microsoft.com/office/drawing/2014/main" val="3769794762"/>
                    </a:ext>
                  </a:extLst>
                </a:gridCol>
                <a:gridCol w="3664972">
                  <a:extLst>
                    <a:ext uri="{9D8B030D-6E8A-4147-A177-3AD203B41FA5}">
                      <a16:colId xmlns:a16="http://schemas.microsoft.com/office/drawing/2014/main" val="3685460478"/>
                    </a:ext>
                  </a:extLst>
                </a:gridCol>
                <a:gridCol w="472436">
                  <a:extLst>
                    <a:ext uri="{9D8B030D-6E8A-4147-A177-3AD203B41FA5}">
                      <a16:colId xmlns:a16="http://schemas.microsoft.com/office/drawing/2014/main" val="1831895309"/>
                    </a:ext>
                  </a:extLst>
                </a:gridCol>
                <a:gridCol w="824169">
                  <a:extLst>
                    <a:ext uri="{9D8B030D-6E8A-4147-A177-3AD203B41FA5}">
                      <a16:colId xmlns:a16="http://schemas.microsoft.com/office/drawing/2014/main" val="1790412373"/>
                    </a:ext>
                  </a:extLst>
                </a:gridCol>
                <a:gridCol w="3806518">
                  <a:extLst>
                    <a:ext uri="{9D8B030D-6E8A-4147-A177-3AD203B41FA5}">
                      <a16:colId xmlns:a16="http://schemas.microsoft.com/office/drawing/2014/main" val="2883770255"/>
                    </a:ext>
                  </a:extLst>
                </a:gridCol>
                <a:gridCol w="465499">
                  <a:extLst>
                    <a:ext uri="{9D8B030D-6E8A-4147-A177-3AD203B41FA5}">
                      <a16:colId xmlns:a16="http://schemas.microsoft.com/office/drawing/2014/main" val="2160174185"/>
                    </a:ext>
                  </a:extLst>
                </a:gridCol>
                <a:gridCol w="1390183">
                  <a:extLst>
                    <a:ext uri="{9D8B030D-6E8A-4147-A177-3AD203B41FA5}">
                      <a16:colId xmlns:a16="http://schemas.microsoft.com/office/drawing/2014/main" val="2923349031"/>
                    </a:ext>
                  </a:extLst>
                </a:gridCol>
                <a:gridCol w="3815744">
                  <a:extLst>
                    <a:ext uri="{9D8B030D-6E8A-4147-A177-3AD203B41FA5}">
                      <a16:colId xmlns:a16="http://schemas.microsoft.com/office/drawing/2014/main" val="941465300"/>
                    </a:ext>
                  </a:extLst>
                </a:gridCol>
              </a:tblGrid>
              <a:tr h="310857">
                <a:tc>
                  <a:txBody>
                    <a:bodyPr/>
                    <a:lstStyle/>
                    <a:p>
                      <a:pPr algn="ctr"/>
                      <a:r>
                        <a:rPr lang="en-US" sz="1050" b="1" i="1">
                          <a:solidFill>
                            <a:srgbClr val="000000"/>
                          </a:solidFill>
                          <a:effectLst/>
                          <a:latin typeface="Calibri" panose="020F0502020204030204" pitchFamily="34" charset="0"/>
                        </a:rPr>
                        <a:t>MVM</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dirty="0">
                          <a:effectLst/>
                          <a:latin typeface="Helvetica" pitchFamily="2" charset="0"/>
                        </a:rPr>
                      </a:br>
                      <a:endParaRPr lang="en-US" sz="1050" dirty="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pPr algn="ctr"/>
                      <a:r>
                        <a:rPr lang="en-US" sz="1050" b="1" i="1">
                          <a:solidFill>
                            <a:srgbClr val="000000"/>
                          </a:solidFill>
                          <a:effectLst/>
                          <a:latin typeface="Calibri" panose="020F0502020204030204" pitchFamily="34" charset="0"/>
                        </a:rPr>
                        <a:t>MVM</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14246" marR="14246" marT="14246" marB="14246" anchor="ctr">
                    <a:lnL w="9525" cap="flat" cmpd="sng" algn="ctr">
                      <a:solidFill>
                        <a:srgbClr val="BFBFB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14246" marR="14246" marT="14246" marB="14246" anchor="ctr">
                    <a:lnL w="9525" cap="flat" cmpd="sng" algn="ctr">
                      <a:solidFill>
                        <a:srgbClr val="000000"/>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US" sz="1050" b="1" i="1">
                          <a:solidFill>
                            <a:srgbClr val="000000"/>
                          </a:solidFill>
                          <a:effectLst/>
                          <a:latin typeface="Calibri" panose="020F0502020204030204" pitchFamily="34" charset="0"/>
                        </a:rPr>
                        <a:t>MVM</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99150055"/>
                  </a:ext>
                </a:extLst>
              </a:tr>
              <a:tr h="310857">
                <a:tc>
                  <a:txBody>
                    <a:bodyPr/>
                    <a:lstStyle/>
                    <a:p>
                      <a:pPr algn="ctr"/>
                      <a:r>
                        <a:rPr lang="en-US" sz="1050">
                          <a:solidFill>
                            <a:srgbClr val="000000"/>
                          </a:solidFill>
                          <a:effectLst/>
                          <a:latin typeface="Zapf Dingbats"/>
                        </a:rPr>
                        <a:t>✔︎</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gridSpan="2">
                  <a:txBody>
                    <a:bodyPr/>
                    <a:lstStyle/>
                    <a:p>
                      <a:r>
                        <a:rPr lang="en-US" sz="1050" b="1" i="1" dirty="0">
                          <a:solidFill>
                            <a:srgbClr val="000000"/>
                          </a:solidFill>
                          <a:effectLst/>
                          <a:latin typeface="Calibri" panose="020F0502020204030204" pitchFamily="34" charset="0"/>
                        </a:rPr>
                        <a:t>Mission Value Stream Model</a:t>
                      </a:r>
                      <a:endParaRPr lang="en-US" sz="1050" dirty="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hMerge="1">
                  <a:txBody>
                    <a:bodyPr/>
                    <a:lstStyle/>
                    <a:p>
                      <a:endParaRPr lang="en-US"/>
                    </a:p>
                  </a:txBody>
                  <a:tcPr/>
                </a:tc>
                <a:tc>
                  <a:txBody>
                    <a:bodyPr/>
                    <a:lstStyle/>
                    <a:p>
                      <a:br>
                        <a:rPr lang="en-US" sz="1050">
                          <a:effectLst/>
                          <a:latin typeface="Helvetica" pitchFamily="2" charset="0"/>
                        </a:rPr>
                      </a:br>
                      <a:endParaRPr lang="en-US" sz="1050">
                        <a:effectLst/>
                        <a:latin typeface="Helvetica" pitchFamily="2" charset="0"/>
                      </a:endParaRPr>
                    </a:p>
                  </a:txBody>
                  <a:tcPr marL="14246" marR="14246" marT="14246" marB="14246" anchor="ctr">
                    <a:lnL w="9525" cap="flat" cmpd="sng" algn="ctr">
                      <a:solidFill>
                        <a:srgbClr val="BFBFB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14246" marR="14246" marT="14246" marB="142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14246" marR="14246" marT="14246" marB="14246" anchor="ctr">
                    <a:lnL w="9525" cap="flat" cmpd="sng" algn="ctr">
                      <a:solidFill>
                        <a:srgbClr val="000000"/>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pPr algn="ctr"/>
                      <a:r>
                        <a:rPr lang="en-US" sz="1050">
                          <a:solidFill>
                            <a:srgbClr val="000000"/>
                          </a:solidFill>
                          <a:effectLst/>
                          <a:latin typeface="Zapf Dingbats"/>
                        </a:rPr>
                        <a:t>✔︎</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gridSpan="2">
                  <a:txBody>
                    <a:bodyPr/>
                    <a:lstStyle/>
                    <a:p>
                      <a:r>
                        <a:rPr lang="en-US" sz="1050" b="1" i="1">
                          <a:solidFill>
                            <a:srgbClr val="000000"/>
                          </a:solidFill>
                          <a:effectLst/>
                          <a:latin typeface="Calibri" panose="020F0502020204030204" pitchFamily="34" charset="0"/>
                        </a:rPr>
                        <a:t>Mission Systems Model</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hMerge="1">
                  <a:txBody>
                    <a:bodyPr/>
                    <a:lstStyle/>
                    <a:p>
                      <a:endParaRPr lang="en-US"/>
                    </a:p>
                  </a:txBody>
                  <a:tcPr/>
                </a:tc>
                <a:extLst>
                  <a:ext uri="{0D108BD9-81ED-4DB2-BD59-A6C34878D82A}">
                    <a16:rowId xmlns:a16="http://schemas.microsoft.com/office/drawing/2014/main" val="525121118"/>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45381520"/>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b="1">
                          <a:solidFill>
                            <a:srgbClr val="000000"/>
                          </a:solidFill>
                          <a:effectLst/>
                          <a:latin typeface="Calibri" panose="020F0502020204030204" pitchFamily="34" charset="0"/>
                        </a:rPr>
                        <a:t>MP.1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b="1" dirty="0">
                          <a:solidFill>
                            <a:srgbClr val="000000"/>
                          </a:solidFill>
                          <a:effectLst/>
                          <a:latin typeface="Calibri" panose="020F0502020204030204" pitchFamily="34" charset="0"/>
                        </a:rPr>
                        <a:t>Opportunity Viewpoint Products</a:t>
                      </a:r>
                      <a:endParaRPr lang="en-US" sz="1050" dirty="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b="1">
                          <a:solidFill>
                            <a:srgbClr val="000000"/>
                          </a:solidFill>
                          <a:effectLst/>
                          <a:latin typeface="Calibri" panose="020F0502020204030204" pitchFamily="34" charset="0"/>
                        </a:rPr>
                        <a:t>MP.3</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b="1">
                          <a:solidFill>
                            <a:srgbClr val="000000"/>
                          </a:solidFill>
                          <a:effectLst/>
                          <a:latin typeface="Calibri" panose="020F0502020204030204" pitchFamily="34" charset="0"/>
                        </a:rPr>
                        <a:t>Execution Viewpoint Products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b="1">
                          <a:solidFill>
                            <a:srgbClr val="000000"/>
                          </a:solidFill>
                          <a:effectLst/>
                          <a:latin typeface="Calibri" panose="020F0502020204030204" pitchFamily="34" charset="0"/>
                        </a:rPr>
                        <a:t>MP.4</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b="1">
                          <a:solidFill>
                            <a:srgbClr val="000000"/>
                          </a:solidFill>
                          <a:effectLst/>
                          <a:latin typeface="Calibri" panose="020F0502020204030204" pitchFamily="34" charset="0"/>
                        </a:rPr>
                        <a:t>DevOps Viewpoint Products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55421905"/>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MP.1.1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Stakeholders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MP.3.1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Agenda</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MP.4.1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Verification Requirements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790796349"/>
                  </a:ext>
                </a:extLst>
              </a:tr>
              <a:tr h="285445">
                <a:tc>
                  <a:txBody>
                    <a:bodyPr/>
                    <a:lstStyle/>
                    <a:p>
                      <a:pPr algn="ctr"/>
                      <a:r>
                        <a:rPr lang="en-US" sz="1050">
                          <a:solidFill>
                            <a:srgbClr val="000000"/>
                          </a:solidFill>
                          <a:effectLst/>
                          <a:latin typeface="Zapf Dingbats"/>
                        </a:rPr>
                        <a:t>✔︎</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MP.1.2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Scope Definition (OKRs, OV-1)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MP.3.2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Reviews</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MP.4.2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V and V Plan (strategic)</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3467671998"/>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MP.1.3</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System Requirements (incl. KPPs, or Feature/User Story Backlog)</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MP.3.3</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Budget Estimates</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MP.4.3</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V and V Approach (tactical)</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45997780"/>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MP.1.4</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dirty="0">
                          <a:solidFill>
                            <a:srgbClr val="000000"/>
                          </a:solidFill>
                          <a:effectLst/>
                          <a:latin typeface="Calibri" panose="020F0502020204030204" pitchFamily="34" charset="0"/>
                        </a:rPr>
                        <a:t>De-scope Options = MVP</a:t>
                      </a:r>
                      <a:endParaRPr lang="en-US" sz="1050" dirty="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MP.3.4</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Technical Planning</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MP.4.4</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V and V Procedures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214584026"/>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MP.1.5</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dirty="0" err="1">
                          <a:solidFill>
                            <a:srgbClr val="000000"/>
                          </a:solidFill>
                          <a:effectLst/>
                          <a:latin typeface="Calibri" panose="020F0502020204030204" pitchFamily="34" charset="0"/>
                        </a:rPr>
                        <a:t>DoDAF</a:t>
                      </a:r>
                      <a:r>
                        <a:rPr lang="en-US" sz="1050" i="1" dirty="0">
                          <a:solidFill>
                            <a:srgbClr val="000000"/>
                          </a:solidFill>
                          <a:effectLst/>
                          <a:latin typeface="Calibri" panose="020F0502020204030204" pitchFamily="34" charset="0"/>
                        </a:rPr>
                        <a:t> Capabilities Views</a:t>
                      </a:r>
                      <a:r>
                        <a:rPr lang="en-US" sz="1050" i="1" baseline="30000" dirty="0">
                          <a:solidFill>
                            <a:srgbClr val="000000"/>
                          </a:solidFill>
                          <a:effectLst/>
                          <a:latin typeface="Calibri" panose="020F0502020204030204" pitchFamily="34" charset="0"/>
                        </a:rPr>
                        <a:t>1</a:t>
                      </a:r>
                      <a:endParaRPr lang="en-US" sz="1050" dirty="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MP.3.5</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Schedule Estimates (IMS or Roadmaps or Kanban)</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MP.4.5</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Procurement and Production Plan</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534268875"/>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b="1">
                          <a:solidFill>
                            <a:srgbClr val="000000"/>
                          </a:solidFill>
                          <a:effectLst/>
                          <a:latin typeface="Calibri" panose="020F0502020204030204" pitchFamily="34" charset="0"/>
                        </a:rPr>
                        <a:t>MP.2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b="1">
                          <a:solidFill>
                            <a:srgbClr val="000000"/>
                          </a:solidFill>
                          <a:effectLst/>
                          <a:latin typeface="Calibri" panose="020F0502020204030204" pitchFamily="34" charset="0"/>
                        </a:rPr>
                        <a:t>Solution Viewpoint Products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MP.3.6</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WBS</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MP.4.6</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V and V Results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2386825074"/>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MP.2.1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Design Solution Analyses (incl. AoA, TRL assessments)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MP.3.7</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Risk Assessment and Mitigation</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pPr algn="ctr"/>
                      <a:r>
                        <a:rPr lang="en-US" sz="1050">
                          <a:solidFill>
                            <a:srgbClr val="000000"/>
                          </a:solidFill>
                          <a:effectLst/>
                          <a:latin typeface="Zapf Dingbats"/>
                        </a:rPr>
                        <a:t>✔︎</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MP.4.7</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Operations Concept</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928528521"/>
                  </a:ext>
                </a:extLst>
              </a:tr>
              <a:tr h="285445">
                <a:tc>
                  <a:txBody>
                    <a:bodyPr/>
                    <a:lstStyle/>
                    <a:p>
                      <a:pPr algn="ctr"/>
                      <a:r>
                        <a:rPr lang="en-US" sz="1050">
                          <a:solidFill>
                            <a:srgbClr val="000000"/>
                          </a:solidFill>
                          <a:effectLst/>
                          <a:latin typeface="Zapf Dingbats"/>
                        </a:rPr>
                        <a:t>✔︎</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MP.2.2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Detailed Functional Architectures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MP.3.8</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dirty="0">
                          <a:solidFill>
                            <a:srgbClr val="000000"/>
                          </a:solidFill>
                          <a:effectLst/>
                          <a:latin typeface="Calibri" panose="020F0502020204030204" pitchFamily="34" charset="0"/>
                        </a:rPr>
                        <a:t>Risk Management Plan</a:t>
                      </a:r>
                      <a:r>
                        <a:rPr lang="en-US" sz="1050" i="1" baseline="30000" dirty="0">
                          <a:solidFill>
                            <a:srgbClr val="000000"/>
                          </a:solidFill>
                          <a:effectLst/>
                          <a:latin typeface="Calibri" panose="020F0502020204030204" pitchFamily="34" charset="0"/>
                        </a:rPr>
                        <a:t>2</a:t>
                      </a:r>
                      <a:endParaRPr lang="en-US" sz="1050" dirty="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MP.4.8</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Operations Plan</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3988352219"/>
                  </a:ext>
                </a:extLst>
              </a:tr>
              <a:tr h="285445">
                <a:tc>
                  <a:txBody>
                    <a:bodyPr/>
                    <a:lstStyle/>
                    <a:p>
                      <a:pPr algn="ctr"/>
                      <a:r>
                        <a:rPr lang="en-US" sz="1050">
                          <a:solidFill>
                            <a:srgbClr val="000000"/>
                          </a:solidFill>
                          <a:effectLst/>
                          <a:latin typeface="Zapf Dingbats"/>
                        </a:rPr>
                        <a:t>✔︎</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MP.2.3</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Detailed Physical Architectures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pPr algn="ctr"/>
                      <a:r>
                        <a:rPr lang="en-US" sz="1050">
                          <a:solidFill>
                            <a:srgbClr val="000000"/>
                          </a:solidFill>
                          <a:effectLst/>
                          <a:latin typeface="Zapf Dingbats"/>
                        </a:rPr>
                        <a:t>✔︎</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MP.3.9</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Hazard Analysis and Controls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MP.4.9</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Training Plan</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078969401"/>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MP.2.4</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TPMs, Margins and Trends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MP.3.10</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Quality Control</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MP.4.10</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Support Strategy</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1800373721"/>
                  </a:ext>
                </a:extLst>
              </a:tr>
              <a:tr h="285445">
                <a:tc>
                  <a:txBody>
                    <a:bodyPr/>
                    <a:lstStyle/>
                    <a:p>
                      <a:pPr algn="ctr"/>
                      <a:r>
                        <a:rPr lang="en-US" sz="1050">
                          <a:solidFill>
                            <a:srgbClr val="000000"/>
                          </a:solidFill>
                          <a:effectLst/>
                          <a:latin typeface="Zapf Dingbats"/>
                        </a:rPr>
                        <a:t>✔︎</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MP.2.5</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Interface Architecture (incl. TLM/Cmds)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MP.3.11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Anomaly Resolution</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MP.4.11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Other DoDAF Operational Views</a:t>
                      </a:r>
                      <a:r>
                        <a:rPr lang="en-US" sz="1050" i="1" baseline="30000">
                          <a:solidFill>
                            <a:srgbClr val="000000"/>
                          </a:solidFill>
                          <a:effectLst/>
                          <a:latin typeface="Calibri" panose="020F0502020204030204" pitchFamily="34" charset="0"/>
                        </a:rPr>
                        <a:t>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893092796"/>
                  </a:ext>
                </a:extLst>
              </a:tr>
              <a:tr h="310857">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MP.2.6</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Design Specifications including BOM</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14246" marR="14246" marT="14246" marB="14246"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MP.3.12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DoDAF Standards Views</a:t>
                      </a:r>
                      <a:r>
                        <a:rPr lang="en-US" sz="1050" i="1" baseline="30000">
                          <a:solidFill>
                            <a:srgbClr val="000000"/>
                          </a:solidFill>
                          <a:effectLst/>
                          <a:latin typeface="Calibri" panose="020F0502020204030204" pitchFamily="34" charset="0"/>
                        </a:rPr>
                        <a:t>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MP.4.12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DoDAF Data and Info Views</a:t>
                      </a:r>
                      <a:r>
                        <a:rPr lang="en-US" sz="1050" i="1" baseline="30000">
                          <a:solidFill>
                            <a:srgbClr val="000000"/>
                          </a:solidFill>
                          <a:effectLst/>
                          <a:latin typeface="Calibri" panose="020F0502020204030204" pitchFamily="34" charset="0"/>
                        </a:rPr>
                        <a:t>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3296751569"/>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MP.2.7</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Drawings and CAD Models</a:t>
                      </a:r>
                      <a:r>
                        <a:rPr lang="en-US" sz="1050" i="1" baseline="30000">
                          <a:solidFill>
                            <a:srgbClr val="000000"/>
                          </a:solidFill>
                          <a:effectLst/>
                          <a:latin typeface="Calibri" panose="020F0502020204030204" pitchFamily="34" charset="0"/>
                        </a:rPr>
                        <a:t>2</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MP.3.13</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DoDAF All Views</a:t>
                      </a:r>
                      <a:r>
                        <a:rPr lang="en-US" sz="1050" i="1" baseline="30000">
                          <a:solidFill>
                            <a:srgbClr val="000000"/>
                          </a:solidFill>
                          <a:effectLst/>
                          <a:latin typeface="Calibri" panose="020F0502020204030204" pitchFamily="34" charset="0"/>
                        </a:rPr>
                        <a:t>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MP.4.13</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DoDAF Services Views</a:t>
                      </a:r>
                      <a:r>
                        <a:rPr lang="en-US" sz="1050" i="1" baseline="30000">
                          <a:solidFill>
                            <a:srgbClr val="000000"/>
                          </a:solidFill>
                          <a:effectLst/>
                          <a:latin typeface="Calibri" panose="020F0502020204030204" pitchFamily="34" charset="0"/>
                        </a:rPr>
                        <a:t>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640991891"/>
                  </a:ext>
                </a:extLst>
              </a:tr>
              <a:tr h="285445">
                <a:tc>
                  <a:txBody>
                    <a:bodyPr/>
                    <a:lstStyle/>
                    <a:p>
                      <a:br>
                        <a:rPr lang="en-US" sz="1050" dirty="0">
                          <a:effectLst/>
                          <a:latin typeface="Helvetica" pitchFamily="2" charset="0"/>
                        </a:rPr>
                      </a:br>
                      <a:endParaRPr lang="en-US" sz="1050" dirty="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MP.2.8</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sz="1050" i="1">
                          <a:solidFill>
                            <a:srgbClr val="000000"/>
                          </a:solidFill>
                          <a:effectLst/>
                          <a:latin typeface="Calibri" panose="020F0502020204030204" pitchFamily="34" charset="0"/>
                        </a:rPr>
                        <a:t>Transfer functions (parametrics)</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3769439864"/>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MP.2.9</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DoDAF System Views</a:t>
                      </a:r>
                      <a:r>
                        <a:rPr lang="en-US" sz="1050" i="1" baseline="30000">
                          <a:solidFill>
                            <a:srgbClr val="000000"/>
                          </a:solidFill>
                          <a:effectLst/>
                          <a:latin typeface="Calibri" panose="020F0502020204030204" pitchFamily="34" charset="0"/>
                        </a:rPr>
                        <a:t>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MP.3.14</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sz="1050" i="1">
                          <a:solidFill>
                            <a:srgbClr val="000000"/>
                          </a:solidFill>
                          <a:effectLst/>
                          <a:latin typeface="Calibri" panose="020F0502020204030204" pitchFamily="34" charset="0"/>
                        </a:rPr>
                        <a:t>DodAF Project Views</a:t>
                      </a:r>
                      <a:r>
                        <a:rPr lang="en-US" sz="1050" i="1" baseline="30000">
                          <a:solidFill>
                            <a:srgbClr val="000000"/>
                          </a:solidFill>
                          <a:effectLst/>
                          <a:latin typeface="Calibri" panose="020F0502020204030204" pitchFamily="34" charset="0"/>
                        </a:rPr>
                        <a:t>1</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795220304"/>
                  </a:ext>
                </a:extLst>
              </a:tr>
              <a:tr h="310857">
                <a:tc>
                  <a:txBody>
                    <a:bodyPr/>
                    <a:lstStyle/>
                    <a:p>
                      <a:br>
                        <a:rPr lang="en-US" sz="1050">
                          <a:effectLst/>
                          <a:latin typeface="Helvetica" pitchFamily="2" charset="0"/>
                        </a:rPr>
                      </a:br>
                      <a:endParaRPr lang="en-US" sz="1050">
                        <a:effectLst/>
                        <a:latin typeface="Helvetica" pitchFamily="2" charset="0"/>
                      </a:endParaRPr>
                    </a:p>
                  </a:txBody>
                  <a:tcPr marL="14246" marR="14246" marT="14246" marB="142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14246" marR="14246" marT="14246" marB="142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14246" marR="14246" marT="14246" marB="14246" anchor="ctr">
                    <a:lnL w="9525" cap="flat" cmpd="sng" algn="ctr">
                      <a:solidFill>
                        <a:srgbClr val="000000"/>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4157412257"/>
                  </a:ext>
                </a:extLst>
              </a:tr>
              <a:tr h="285445">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dirty="0">
                          <a:effectLst/>
                          <a:latin typeface="Helvetica" pitchFamily="2" charset="0"/>
                        </a:rPr>
                      </a:br>
                      <a:endParaRPr lang="en-US" sz="1050" dirty="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pPr algn="ctr"/>
                      <a:r>
                        <a:rPr lang="en-US" sz="1050">
                          <a:solidFill>
                            <a:srgbClr val="000000"/>
                          </a:solidFill>
                          <a:effectLst/>
                          <a:latin typeface="Zapf Dingbats"/>
                        </a:rPr>
                        <a:t>✔︎</a:t>
                      </a:r>
                      <a:endParaRPr lang="en-US" sz="105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gridSpan="2">
                  <a:txBody>
                    <a:bodyPr/>
                    <a:lstStyle/>
                    <a:p>
                      <a:pPr algn="ctr"/>
                      <a:r>
                        <a:rPr lang="en-US" sz="1050" b="1" i="1" dirty="0">
                          <a:solidFill>
                            <a:srgbClr val="000000"/>
                          </a:solidFill>
                          <a:effectLst/>
                          <a:latin typeface="Calibri" panose="020F0502020204030204" pitchFamily="34" charset="0"/>
                        </a:rPr>
                        <a:t>Assessment Viewpoint Products</a:t>
                      </a:r>
                      <a:endParaRPr lang="en-US" sz="1050" dirty="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hMerge="1">
                  <a:txBody>
                    <a:bodyPr/>
                    <a:lstStyle/>
                    <a:p>
                      <a:endParaRPr lang="en-US"/>
                    </a:p>
                  </a:txBody>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a:effectLst/>
                          <a:latin typeface="Helvetica" pitchFamily="2" charset="0"/>
                        </a:rPr>
                      </a:br>
                      <a:endParaRPr lang="en-US" sz="105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br>
                        <a:rPr lang="en-US" sz="1050" dirty="0">
                          <a:effectLst/>
                          <a:latin typeface="Helvetica" pitchFamily="2" charset="0"/>
                        </a:rPr>
                      </a:br>
                      <a:endParaRPr lang="en-US" sz="1050" dirty="0">
                        <a:effectLst/>
                        <a:latin typeface="Helvetica" pitchFamily="2" charset="0"/>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567465522"/>
                  </a:ext>
                </a:extLst>
              </a:tr>
            </a:tbl>
          </a:graphicData>
        </a:graphic>
      </p:graphicFrame>
      <p:sp>
        <p:nvSpPr>
          <p:cNvPr id="9" name="TextBox 8">
            <a:extLst>
              <a:ext uri="{FF2B5EF4-FFF2-40B4-BE49-F238E27FC236}">
                <a16:creationId xmlns:a16="http://schemas.microsoft.com/office/drawing/2014/main" id="{60E1B08A-6BEB-6D8B-B135-EFDA1C18492A}"/>
              </a:ext>
            </a:extLst>
          </p:cNvPr>
          <p:cNvSpPr txBox="1"/>
          <p:nvPr/>
        </p:nvSpPr>
        <p:spPr>
          <a:xfrm>
            <a:off x="1569864" y="8967591"/>
            <a:ext cx="5638800" cy="646331"/>
          </a:xfrm>
          <a:prstGeom prst="rect">
            <a:avLst/>
          </a:prstGeom>
          <a:noFill/>
        </p:spPr>
        <p:txBody>
          <a:bodyPr wrap="square">
            <a:spAutoFit/>
          </a:bodyPr>
          <a:lstStyle/>
          <a:p>
            <a:r>
              <a:rPr lang="en-US" b="1" baseline="30000" dirty="0">
                <a:solidFill>
                  <a:srgbClr val="0003FF"/>
                </a:solidFill>
                <a:effectLst/>
                <a:latin typeface="Arial" panose="020B0604020202020204" pitchFamily="34" charset="0"/>
              </a:rPr>
              <a:t>1 </a:t>
            </a:r>
            <a:r>
              <a:rPr lang="en-US" b="1" dirty="0">
                <a:solidFill>
                  <a:srgbClr val="0003FF"/>
                </a:solidFill>
                <a:effectLst/>
                <a:latin typeface="Arial" panose="020B0604020202020204" pitchFamily="34" charset="0"/>
              </a:rPr>
              <a:t>Some </a:t>
            </a:r>
            <a:r>
              <a:rPr lang="en-US" b="1" dirty="0" err="1">
                <a:solidFill>
                  <a:srgbClr val="0003FF"/>
                </a:solidFill>
                <a:effectLst/>
                <a:latin typeface="Arial" panose="020B0604020202020204" pitchFamily="34" charset="0"/>
              </a:rPr>
              <a:t>DoDAF</a:t>
            </a:r>
            <a:r>
              <a:rPr lang="en-US" b="1" dirty="0">
                <a:solidFill>
                  <a:srgbClr val="0003FF"/>
                </a:solidFill>
                <a:effectLst/>
                <a:latin typeface="Arial" panose="020B0604020202020204" pitchFamily="34" charset="0"/>
              </a:rPr>
              <a:t> or other AF products obtained “for free” derived from other products shown here.</a:t>
            </a:r>
            <a:endParaRPr lang="en-US" dirty="0">
              <a:solidFill>
                <a:srgbClr val="0003FF"/>
              </a:solidFill>
              <a:effectLst/>
              <a:latin typeface="Arial" panose="020B0604020202020204" pitchFamily="34" charset="0"/>
            </a:endParaRPr>
          </a:p>
        </p:txBody>
      </p:sp>
      <p:sp>
        <p:nvSpPr>
          <p:cNvPr id="12" name="TextBox 11">
            <a:extLst>
              <a:ext uri="{FF2B5EF4-FFF2-40B4-BE49-F238E27FC236}">
                <a16:creationId xmlns:a16="http://schemas.microsoft.com/office/drawing/2014/main" id="{D55705C5-77FF-85EC-7EE4-BB23B33EC311}"/>
              </a:ext>
            </a:extLst>
          </p:cNvPr>
          <p:cNvSpPr txBox="1"/>
          <p:nvPr/>
        </p:nvSpPr>
        <p:spPr>
          <a:xfrm>
            <a:off x="9049916" y="9014763"/>
            <a:ext cx="5791200" cy="646331"/>
          </a:xfrm>
          <a:prstGeom prst="rect">
            <a:avLst/>
          </a:prstGeom>
          <a:noFill/>
        </p:spPr>
        <p:txBody>
          <a:bodyPr wrap="square">
            <a:spAutoFit/>
          </a:bodyPr>
          <a:lstStyle/>
          <a:p>
            <a:r>
              <a:rPr lang="en-US" b="1" baseline="30000" dirty="0">
                <a:solidFill>
                  <a:srgbClr val="0003FF"/>
                </a:solidFill>
                <a:effectLst/>
                <a:latin typeface="Arial" panose="020B0604020202020204" pitchFamily="34" charset="0"/>
              </a:rPr>
              <a:t>2 </a:t>
            </a:r>
            <a:r>
              <a:rPr lang="en-US" b="1" dirty="0">
                <a:solidFill>
                  <a:srgbClr val="0003FF"/>
                </a:solidFill>
                <a:effectLst/>
                <a:latin typeface="Arial" panose="020B0604020202020204" pitchFamily="34" charset="0"/>
              </a:rPr>
              <a:t>These products are typically developed outside of traditional MBSE tools but can then be integrated.</a:t>
            </a:r>
            <a:endParaRPr lang="en-US" dirty="0">
              <a:solidFill>
                <a:srgbClr val="0003FF"/>
              </a:solidFill>
              <a:effectLst/>
              <a:latin typeface="Arial" panose="020B0604020202020204" pitchFamily="34" charset="0"/>
            </a:endParaRPr>
          </a:p>
        </p:txBody>
      </p:sp>
    </p:spTree>
    <p:extLst>
      <p:ext uri="{BB962C8B-B14F-4D97-AF65-F5344CB8AC3E}">
        <p14:creationId xmlns:p14="http://schemas.microsoft.com/office/powerpoint/2010/main" val="549159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400" y="666619"/>
            <a:ext cx="8229600" cy="1143000"/>
          </a:xfrm>
        </p:spPr>
        <p:txBody>
          <a:bodyPr/>
          <a:lstStyle/>
          <a:p>
            <a:r>
              <a:rPr lang="en-US" dirty="0"/>
              <a:t>Minimum Viable Model</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11" name="Content Placeholder 2">
            <a:extLst>
              <a:ext uri="{FF2B5EF4-FFF2-40B4-BE49-F238E27FC236}">
                <a16:creationId xmlns:a16="http://schemas.microsoft.com/office/drawing/2014/main" id="{C744A5DF-E392-BE41-A7E1-C538EBCDCC38}"/>
              </a:ext>
            </a:extLst>
          </p:cNvPr>
          <p:cNvSpPr>
            <a:spLocks noGrp="1"/>
          </p:cNvSpPr>
          <p:nvPr>
            <p:ph idx="1"/>
          </p:nvPr>
        </p:nvSpPr>
        <p:spPr>
          <a:xfrm>
            <a:off x="381000" y="1790701"/>
            <a:ext cx="9906000" cy="7848599"/>
          </a:xfrm>
        </p:spPr>
        <p:txBody>
          <a:bodyPr>
            <a:normAutofit/>
          </a:bodyPr>
          <a:lstStyle/>
          <a:p>
            <a:pPr marL="0" indent="0">
              <a:buNone/>
            </a:pPr>
            <a:r>
              <a:rPr lang="en-US" sz="2400" dirty="0"/>
              <a:t>Answers these basic questions..</a:t>
            </a:r>
          </a:p>
          <a:p>
            <a:r>
              <a:rPr lang="en-US" sz="2400" dirty="0"/>
              <a:t>What does </a:t>
            </a:r>
            <a:r>
              <a:rPr lang="en-US" sz="2400" u="sng" dirty="0"/>
              <a:t>it</a:t>
            </a:r>
            <a:r>
              <a:rPr lang="en-US" sz="2400" dirty="0"/>
              <a:t> do?</a:t>
            </a:r>
          </a:p>
          <a:p>
            <a:pPr lvl="1"/>
            <a:r>
              <a:rPr lang="en-US" sz="2000" dirty="0"/>
              <a:t>Mission Value Stream Model</a:t>
            </a:r>
          </a:p>
          <a:p>
            <a:pPr lvl="1"/>
            <a:r>
              <a:rPr lang="en-US" sz="2000" dirty="0"/>
              <a:t>Scope Definition</a:t>
            </a:r>
          </a:p>
          <a:p>
            <a:pPr lvl="1"/>
            <a:r>
              <a:rPr lang="en-US" sz="2000" dirty="0"/>
              <a:t>Detailed Functional Architectures</a:t>
            </a:r>
          </a:p>
          <a:p>
            <a:r>
              <a:rPr lang="en-US" sz="2400" dirty="0"/>
              <a:t>What is </a:t>
            </a:r>
            <a:r>
              <a:rPr lang="en-US" sz="2400" u="sng" dirty="0"/>
              <a:t>it</a:t>
            </a:r>
            <a:r>
              <a:rPr lang="en-US" sz="2400" dirty="0"/>
              <a:t>?</a:t>
            </a:r>
          </a:p>
          <a:p>
            <a:pPr lvl="1"/>
            <a:r>
              <a:rPr lang="en-US" sz="2000" dirty="0"/>
              <a:t>Mission Systems Model</a:t>
            </a:r>
          </a:p>
          <a:p>
            <a:pPr lvl="1"/>
            <a:r>
              <a:rPr lang="en-US" sz="2000" dirty="0"/>
              <a:t>Detailed Physical Architectures</a:t>
            </a:r>
          </a:p>
          <a:p>
            <a:pPr lvl="1"/>
            <a:r>
              <a:rPr lang="en-US" sz="2000" dirty="0"/>
              <a:t>Interface Architecture (incl. TLM/</a:t>
            </a:r>
            <a:r>
              <a:rPr lang="en-US" sz="2000" dirty="0" err="1"/>
              <a:t>Cmds</a:t>
            </a:r>
            <a:r>
              <a:rPr lang="en-US" sz="2000" dirty="0"/>
              <a:t>)</a:t>
            </a:r>
          </a:p>
          <a:p>
            <a:r>
              <a:rPr lang="en-US" sz="2400" dirty="0"/>
              <a:t>How do I use </a:t>
            </a:r>
            <a:r>
              <a:rPr lang="en-US" sz="2400" u="sng" dirty="0"/>
              <a:t>it</a:t>
            </a:r>
            <a:r>
              <a:rPr lang="en-US" sz="2400" dirty="0"/>
              <a:t>?</a:t>
            </a:r>
          </a:p>
          <a:p>
            <a:pPr lvl="1"/>
            <a:r>
              <a:rPr lang="en-US" sz="2000" dirty="0"/>
              <a:t>Operations Concept</a:t>
            </a:r>
          </a:p>
          <a:p>
            <a:r>
              <a:rPr lang="en-US" sz="2400" dirty="0"/>
              <a:t>How can </a:t>
            </a:r>
            <a:r>
              <a:rPr lang="en-US" sz="2400" u="sng" dirty="0"/>
              <a:t>it</a:t>
            </a:r>
            <a:r>
              <a:rPr lang="en-US" sz="2400" dirty="0"/>
              <a:t> kill me?</a:t>
            </a:r>
          </a:p>
          <a:p>
            <a:pPr lvl="1"/>
            <a:r>
              <a:rPr lang="en-US" sz="2000" dirty="0"/>
              <a:t>Hazard Analysis and Controls</a:t>
            </a:r>
            <a:endParaRPr lang="en-US" sz="1200" dirty="0"/>
          </a:p>
        </p:txBody>
      </p:sp>
      <p:pic>
        <p:nvPicPr>
          <p:cNvPr id="13" name="Picture 12">
            <a:extLst>
              <a:ext uri="{FF2B5EF4-FFF2-40B4-BE49-F238E27FC236}">
                <a16:creationId xmlns:a16="http://schemas.microsoft.com/office/drawing/2014/main" id="{C1BDCFB3-2127-18DE-2DD1-42325835AA72}"/>
              </a:ext>
            </a:extLst>
          </p:cNvPr>
          <p:cNvPicPr>
            <a:picLocks noChangeAspect="1"/>
          </p:cNvPicPr>
          <p:nvPr/>
        </p:nvPicPr>
        <p:blipFill>
          <a:blip r:embed="rId3"/>
          <a:stretch>
            <a:fillRect/>
          </a:stretch>
        </p:blipFill>
        <p:spPr>
          <a:xfrm>
            <a:off x="6438900" y="1790701"/>
            <a:ext cx="2266434" cy="2362199"/>
          </a:xfrm>
          <a:prstGeom prst="rect">
            <a:avLst/>
          </a:prstGeom>
        </p:spPr>
      </p:pic>
      <p:pic>
        <p:nvPicPr>
          <p:cNvPr id="14" name="Picture 13">
            <a:extLst>
              <a:ext uri="{FF2B5EF4-FFF2-40B4-BE49-F238E27FC236}">
                <a16:creationId xmlns:a16="http://schemas.microsoft.com/office/drawing/2014/main" id="{6ADEADC9-5AC4-6A87-B0B3-76F529DC4AB2}"/>
              </a:ext>
            </a:extLst>
          </p:cNvPr>
          <p:cNvPicPr>
            <a:picLocks noChangeAspect="1"/>
          </p:cNvPicPr>
          <p:nvPr/>
        </p:nvPicPr>
        <p:blipFill>
          <a:blip r:embed="rId4"/>
          <a:stretch>
            <a:fillRect/>
          </a:stretch>
        </p:blipFill>
        <p:spPr>
          <a:xfrm>
            <a:off x="1771261" y="7124700"/>
            <a:ext cx="4686300" cy="2108200"/>
          </a:xfrm>
          <a:prstGeom prst="rect">
            <a:avLst/>
          </a:prstGeom>
        </p:spPr>
      </p:pic>
      <p:pic>
        <p:nvPicPr>
          <p:cNvPr id="15" name="Picture 14">
            <a:extLst>
              <a:ext uri="{FF2B5EF4-FFF2-40B4-BE49-F238E27FC236}">
                <a16:creationId xmlns:a16="http://schemas.microsoft.com/office/drawing/2014/main" id="{AF6AAC94-DA67-AC2B-A09C-2AA8A2B1D521}"/>
              </a:ext>
            </a:extLst>
          </p:cNvPr>
          <p:cNvPicPr>
            <a:picLocks noChangeAspect="1"/>
          </p:cNvPicPr>
          <p:nvPr/>
        </p:nvPicPr>
        <p:blipFill>
          <a:blip r:embed="rId5"/>
          <a:stretch>
            <a:fillRect/>
          </a:stretch>
        </p:blipFill>
        <p:spPr>
          <a:xfrm>
            <a:off x="6225917" y="7829681"/>
            <a:ext cx="2692400" cy="1790700"/>
          </a:xfrm>
          <a:prstGeom prst="rect">
            <a:avLst/>
          </a:prstGeom>
        </p:spPr>
      </p:pic>
      <p:graphicFrame>
        <p:nvGraphicFramePr>
          <p:cNvPr id="16" name="Table 15">
            <a:extLst>
              <a:ext uri="{FF2B5EF4-FFF2-40B4-BE49-F238E27FC236}">
                <a16:creationId xmlns:a16="http://schemas.microsoft.com/office/drawing/2014/main" id="{B44B3C5F-82CB-2678-7E67-0D64EBEFDBFE}"/>
              </a:ext>
            </a:extLst>
          </p:cNvPr>
          <p:cNvGraphicFramePr>
            <a:graphicFrameLocks noGrp="1"/>
          </p:cNvGraphicFramePr>
          <p:nvPr>
            <p:extLst>
              <p:ext uri="{D42A27DB-BD31-4B8C-83A1-F6EECF244321}">
                <p14:modId xmlns:p14="http://schemas.microsoft.com/office/powerpoint/2010/main" val="1662224353"/>
              </p:ext>
            </p:extLst>
          </p:nvPr>
        </p:nvGraphicFramePr>
        <p:xfrm>
          <a:off x="10140203" y="1238119"/>
          <a:ext cx="7115175" cy="3800475"/>
        </p:xfrm>
        <a:graphic>
          <a:graphicData uri="http://schemas.openxmlformats.org/drawingml/2006/table">
            <a:tbl>
              <a:tblPr/>
              <a:tblGrid>
                <a:gridCol w="628650">
                  <a:extLst>
                    <a:ext uri="{9D8B030D-6E8A-4147-A177-3AD203B41FA5}">
                      <a16:colId xmlns:a16="http://schemas.microsoft.com/office/drawing/2014/main" val="3484043568"/>
                    </a:ext>
                  </a:extLst>
                </a:gridCol>
                <a:gridCol w="1743075">
                  <a:extLst>
                    <a:ext uri="{9D8B030D-6E8A-4147-A177-3AD203B41FA5}">
                      <a16:colId xmlns:a16="http://schemas.microsoft.com/office/drawing/2014/main" val="2459291183"/>
                    </a:ext>
                  </a:extLst>
                </a:gridCol>
                <a:gridCol w="4743450">
                  <a:extLst>
                    <a:ext uri="{9D8B030D-6E8A-4147-A177-3AD203B41FA5}">
                      <a16:colId xmlns:a16="http://schemas.microsoft.com/office/drawing/2014/main" val="1314366511"/>
                    </a:ext>
                  </a:extLst>
                </a:gridCol>
              </a:tblGrid>
              <a:tr h="342900">
                <a:tc gridSpan="3">
                  <a:txBody>
                    <a:bodyPr/>
                    <a:lstStyle/>
                    <a:p>
                      <a:pPr algn="ctr"/>
                      <a:r>
                        <a:rPr lang="en-US" b="1">
                          <a:solidFill>
                            <a:srgbClr val="000000"/>
                          </a:solidFill>
                          <a:effectLst/>
                          <a:latin typeface="Calibri" panose="020F0502020204030204" pitchFamily="34" charset="0"/>
                        </a:rPr>
                        <a:t>Minimum Viable Model Products</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14892254"/>
                  </a:ext>
                </a:extLst>
              </a:tr>
              <a:tr h="342900">
                <a:tc>
                  <a:txBody>
                    <a:bodyPr/>
                    <a:lstStyle/>
                    <a:p>
                      <a:pPr algn="ctr"/>
                      <a:r>
                        <a:rPr lang="en-US">
                          <a:solidFill>
                            <a:srgbClr val="000000"/>
                          </a:solidFill>
                          <a:effectLst/>
                          <a:latin typeface="Zapf Dingbats"/>
                        </a:rPr>
                        <a:t>✔︎</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gridSpan="2">
                  <a:txBody>
                    <a:bodyPr/>
                    <a:lstStyle/>
                    <a:p>
                      <a:r>
                        <a:rPr lang="en-US" b="1" i="1">
                          <a:solidFill>
                            <a:srgbClr val="000000"/>
                          </a:solidFill>
                          <a:effectLst/>
                          <a:latin typeface="Calibri" panose="020F0502020204030204" pitchFamily="34" charset="0"/>
                        </a:rPr>
                        <a:t>Mission Value Stream Model</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hMerge="1">
                  <a:txBody>
                    <a:bodyPr/>
                    <a:lstStyle/>
                    <a:p>
                      <a:endParaRPr lang="en-US"/>
                    </a:p>
                  </a:txBody>
                  <a:tcPr/>
                </a:tc>
                <a:extLst>
                  <a:ext uri="{0D108BD9-81ED-4DB2-BD59-A6C34878D82A}">
                    <a16:rowId xmlns:a16="http://schemas.microsoft.com/office/drawing/2014/main" val="3760973826"/>
                  </a:ext>
                </a:extLst>
              </a:tr>
              <a:tr h="295275">
                <a:tc>
                  <a:txBody>
                    <a:bodyPr/>
                    <a:lstStyle/>
                    <a:p>
                      <a:pPr algn="ctr"/>
                      <a:r>
                        <a:rPr lang="en-US">
                          <a:solidFill>
                            <a:srgbClr val="000000"/>
                          </a:solidFill>
                          <a:effectLst/>
                          <a:latin typeface="Zapf Dingbats"/>
                        </a:rPr>
                        <a:t>✔︎</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gridSpan="2">
                  <a:txBody>
                    <a:bodyPr/>
                    <a:lstStyle/>
                    <a:p>
                      <a:r>
                        <a:rPr lang="en-US" b="1" i="1">
                          <a:solidFill>
                            <a:srgbClr val="000000"/>
                          </a:solidFill>
                          <a:effectLst/>
                          <a:latin typeface="Calibri" panose="020F0502020204030204" pitchFamily="34" charset="0"/>
                        </a:rPr>
                        <a:t>Mission Systems Model</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271279929"/>
                  </a:ext>
                </a:extLst>
              </a:tr>
              <a:tr h="314325">
                <a:tc>
                  <a:txBody>
                    <a:bodyPr/>
                    <a:lstStyle/>
                    <a:p>
                      <a:pPr algn="ctr"/>
                      <a:r>
                        <a:rPr lang="en-US">
                          <a:solidFill>
                            <a:srgbClr val="000000"/>
                          </a:solidFill>
                          <a:effectLst/>
                          <a:latin typeface="Zapf Dingbats"/>
                        </a:rPr>
                        <a:t>✔︎</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i="1">
                          <a:solidFill>
                            <a:srgbClr val="000000"/>
                          </a:solidFill>
                          <a:effectLst/>
                          <a:latin typeface="Calibri" panose="020F0502020204030204" pitchFamily="34" charset="0"/>
                        </a:rPr>
                        <a:t>MP.1.2</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i="1">
                          <a:solidFill>
                            <a:srgbClr val="000000"/>
                          </a:solidFill>
                          <a:effectLst/>
                          <a:latin typeface="Calibri" panose="020F0502020204030204" pitchFamily="34" charset="0"/>
                        </a:rPr>
                        <a:t>Scope Definition (OKRs, OV-1)</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3180102663"/>
                  </a:ext>
                </a:extLst>
              </a:tr>
              <a:tr h="314325">
                <a:tc>
                  <a:txBody>
                    <a:bodyPr/>
                    <a:lstStyle/>
                    <a:p>
                      <a:pPr algn="ctr"/>
                      <a:r>
                        <a:rPr lang="en-US">
                          <a:solidFill>
                            <a:srgbClr val="000000"/>
                          </a:solidFill>
                          <a:effectLst/>
                          <a:latin typeface="Zapf Dingbats"/>
                        </a:rPr>
                        <a:t>✔︎</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i="1">
                          <a:solidFill>
                            <a:srgbClr val="000000"/>
                          </a:solidFill>
                          <a:effectLst/>
                          <a:latin typeface="Calibri" panose="020F0502020204030204" pitchFamily="34" charset="0"/>
                        </a:rPr>
                        <a:t>MP.2.2</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i="1">
                          <a:solidFill>
                            <a:srgbClr val="000000"/>
                          </a:solidFill>
                          <a:effectLst/>
                          <a:latin typeface="Calibri" panose="020F0502020204030204" pitchFamily="34" charset="0"/>
                        </a:rPr>
                        <a:t>Detailed Functional Architectures</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470111247"/>
                  </a:ext>
                </a:extLst>
              </a:tr>
              <a:tr h="581025">
                <a:tc>
                  <a:txBody>
                    <a:bodyPr/>
                    <a:lstStyle/>
                    <a:p>
                      <a:pPr algn="ctr"/>
                      <a:r>
                        <a:rPr lang="en-US">
                          <a:solidFill>
                            <a:srgbClr val="000000"/>
                          </a:solidFill>
                          <a:effectLst/>
                          <a:latin typeface="Zapf Dingbats"/>
                        </a:rPr>
                        <a:t>✔︎</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i="1">
                          <a:solidFill>
                            <a:srgbClr val="000000"/>
                          </a:solidFill>
                          <a:effectLst/>
                          <a:latin typeface="Calibri" panose="020F0502020204030204" pitchFamily="34" charset="0"/>
                        </a:rPr>
                        <a:t>MP.2.3</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i="1">
                          <a:solidFill>
                            <a:srgbClr val="000000"/>
                          </a:solidFill>
                          <a:effectLst/>
                          <a:latin typeface="Calibri" panose="020F0502020204030204" pitchFamily="34" charset="0"/>
                        </a:rPr>
                        <a:t>Detailed Physical Architectures</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3121920874"/>
                  </a:ext>
                </a:extLst>
              </a:tr>
              <a:tr h="495300">
                <a:tc>
                  <a:txBody>
                    <a:bodyPr/>
                    <a:lstStyle/>
                    <a:p>
                      <a:pPr algn="ctr"/>
                      <a:r>
                        <a:rPr lang="en-US">
                          <a:solidFill>
                            <a:srgbClr val="000000"/>
                          </a:solidFill>
                          <a:effectLst/>
                          <a:latin typeface="Zapf Dingbats"/>
                        </a:rPr>
                        <a:t>✔︎</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i="1">
                          <a:solidFill>
                            <a:srgbClr val="000000"/>
                          </a:solidFill>
                          <a:effectLst/>
                          <a:latin typeface="Calibri" panose="020F0502020204030204" pitchFamily="34" charset="0"/>
                        </a:rPr>
                        <a:t>MP.2.5</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i="1">
                          <a:solidFill>
                            <a:srgbClr val="000000"/>
                          </a:solidFill>
                          <a:effectLst/>
                          <a:latin typeface="Calibri" panose="020F0502020204030204" pitchFamily="34" charset="0"/>
                        </a:rPr>
                        <a:t>Interface Architecture (incl. TLM/Cmds)</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859873991"/>
                  </a:ext>
                </a:extLst>
              </a:tr>
              <a:tr h="333375">
                <a:tc>
                  <a:txBody>
                    <a:bodyPr/>
                    <a:lstStyle/>
                    <a:p>
                      <a:pPr algn="ctr"/>
                      <a:r>
                        <a:rPr lang="en-US">
                          <a:solidFill>
                            <a:srgbClr val="000000"/>
                          </a:solidFill>
                          <a:effectLst/>
                          <a:latin typeface="Zapf Dingbats"/>
                        </a:rPr>
                        <a:t>✔︎</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i="1">
                          <a:solidFill>
                            <a:srgbClr val="000000"/>
                          </a:solidFill>
                          <a:effectLst/>
                          <a:latin typeface="Calibri" panose="020F0502020204030204" pitchFamily="34" charset="0"/>
                        </a:rPr>
                        <a:t>MP.3.9</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a:txBody>
                    <a:bodyPr/>
                    <a:lstStyle/>
                    <a:p>
                      <a:r>
                        <a:rPr lang="en-US" i="1">
                          <a:solidFill>
                            <a:srgbClr val="000000"/>
                          </a:solidFill>
                          <a:effectLst/>
                          <a:latin typeface="Calibri" panose="020F0502020204030204" pitchFamily="34" charset="0"/>
                        </a:rPr>
                        <a:t>Hazard Analysis and Controls</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extLst>
                  <a:ext uri="{0D108BD9-81ED-4DB2-BD59-A6C34878D82A}">
                    <a16:rowId xmlns:a16="http://schemas.microsoft.com/office/drawing/2014/main" val="1064024054"/>
                  </a:ext>
                </a:extLst>
              </a:tr>
              <a:tr h="428625">
                <a:tc>
                  <a:txBody>
                    <a:bodyPr/>
                    <a:lstStyle/>
                    <a:p>
                      <a:pPr algn="ctr"/>
                      <a:r>
                        <a:rPr lang="en-US">
                          <a:solidFill>
                            <a:srgbClr val="000000"/>
                          </a:solidFill>
                          <a:effectLst/>
                          <a:latin typeface="Zapf Dingbats"/>
                        </a:rPr>
                        <a:t>✔︎</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i="1">
                          <a:solidFill>
                            <a:srgbClr val="000000"/>
                          </a:solidFill>
                          <a:effectLst/>
                          <a:latin typeface="Calibri" panose="020F0502020204030204" pitchFamily="34" charset="0"/>
                        </a:rPr>
                        <a:t>MP.4.7</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tc>
                  <a:txBody>
                    <a:bodyPr/>
                    <a:lstStyle/>
                    <a:p>
                      <a:r>
                        <a:rPr lang="en-US" i="1">
                          <a:solidFill>
                            <a:srgbClr val="000000"/>
                          </a:solidFill>
                          <a:effectLst/>
                          <a:latin typeface="Calibri" panose="020F0502020204030204" pitchFamily="34" charset="0"/>
                        </a:rPr>
                        <a:t>Operations Concept</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047969786"/>
                  </a:ext>
                </a:extLst>
              </a:tr>
              <a:tr h="352425">
                <a:tc>
                  <a:txBody>
                    <a:bodyPr/>
                    <a:lstStyle/>
                    <a:p>
                      <a:pPr algn="ctr"/>
                      <a:r>
                        <a:rPr lang="en-US">
                          <a:solidFill>
                            <a:srgbClr val="000000"/>
                          </a:solidFill>
                          <a:effectLst/>
                          <a:latin typeface="Zapf Dingbats"/>
                        </a:rPr>
                        <a:t>✔︎</a:t>
                      </a:r>
                      <a:endParaRPr lang="en-US">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gridSpan="2">
                  <a:txBody>
                    <a:bodyPr/>
                    <a:lstStyle/>
                    <a:p>
                      <a:r>
                        <a:rPr lang="en-US" b="1" i="1" dirty="0">
                          <a:solidFill>
                            <a:srgbClr val="000000"/>
                          </a:solidFill>
                          <a:effectLst/>
                          <a:latin typeface="Calibri" panose="020F0502020204030204" pitchFamily="34" charset="0"/>
                        </a:rPr>
                        <a:t>Assessment Viewpoint Products</a:t>
                      </a:r>
                      <a:endParaRPr lang="en-US" dirty="0">
                        <a:effectLst/>
                      </a:endParaRPr>
                    </a:p>
                  </a:txBody>
                  <a:tcPr marL="0" marR="0"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DCDFE2"/>
                    </a:solidFill>
                  </a:tcPr>
                </a:tc>
                <a:tc hMerge="1">
                  <a:txBody>
                    <a:bodyPr/>
                    <a:lstStyle/>
                    <a:p>
                      <a:endParaRPr lang="en-US"/>
                    </a:p>
                  </a:txBody>
                  <a:tcPr/>
                </a:tc>
                <a:extLst>
                  <a:ext uri="{0D108BD9-81ED-4DB2-BD59-A6C34878D82A}">
                    <a16:rowId xmlns:a16="http://schemas.microsoft.com/office/drawing/2014/main" val="2070548164"/>
                  </a:ext>
                </a:extLst>
              </a:tr>
            </a:tbl>
          </a:graphicData>
        </a:graphic>
      </p:graphicFrame>
      <p:pic>
        <p:nvPicPr>
          <p:cNvPr id="17" name="Picture 16">
            <a:extLst>
              <a:ext uri="{FF2B5EF4-FFF2-40B4-BE49-F238E27FC236}">
                <a16:creationId xmlns:a16="http://schemas.microsoft.com/office/drawing/2014/main" id="{FC8234E9-A307-D913-DE62-B72DBA906353}"/>
              </a:ext>
            </a:extLst>
          </p:cNvPr>
          <p:cNvPicPr>
            <a:picLocks noChangeAspect="1"/>
          </p:cNvPicPr>
          <p:nvPr/>
        </p:nvPicPr>
        <p:blipFill>
          <a:blip r:embed="rId6"/>
          <a:stretch>
            <a:fillRect/>
          </a:stretch>
        </p:blipFill>
        <p:spPr>
          <a:xfrm>
            <a:off x="5287018" y="4428671"/>
            <a:ext cx="4686300" cy="1621327"/>
          </a:xfrm>
          <a:prstGeom prst="rect">
            <a:avLst/>
          </a:prstGeom>
        </p:spPr>
      </p:pic>
      <p:pic>
        <p:nvPicPr>
          <p:cNvPr id="18" name="Picture 17">
            <a:extLst>
              <a:ext uri="{FF2B5EF4-FFF2-40B4-BE49-F238E27FC236}">
                <a16:creationId xmlns:a16="http://schemas.microsoft.com/office/drawing/2014/main" id="{85B7D7CA-0197-C299-8DAF-12F2742C5EB6}"/>
              </a:ext>
            </a:extLst>
          </p:cNvPr>
          <p:cNvPicPr>
            <a:picLocks noChangeAspect="1"/>
          </p:cNvPicPr>
          <p:nvPr/>
        </p:nvPicPr>
        <p:blipFill>
          <a:blip r:embed="rId7"/>
          <a:stretch>
            <a:fillRect/>
          </a:stretch>
        </p:blipFill>
        <p:spPr>
          <a:xfrm>
            <a:off x="7683500" y="5874663"/>
            <a:ext cx="2921000" cy="2019300"/>
          </a:xfrm>
          <a:prstGeom prst="rect">
            <a:avLst/>
          </a:prstGeom>
        </p:spPr>
      </p:pic>
      <p:pic>
        <p:nvPicPr>
          <p:cNvPr id="19" name="Picture 18">
            <a:extLst>
              <a:ext uri="{FF2B5EF4-FFF2-40B4-BE49-F238E27FC236}">
                <a16:creationId xmlns:a16="http://schemas.microsoft.com/office/drawing/2014/main" id="{89D253F5-13DE-9604-4B00-7174A7453D96}"/>
              </a:ext>
            </a:extLst>
          </p:cNvPr>
          <p:cNvPicPr>
            <a:picLocks noChangeAspect="1"/>
          </p:cNvPicPr>
          <p:nvPr/>
        </p:nvPicPr>
        <p:blipFill>
          <a:blip r:embed="rId8"/>
          <a:stretch>
            <a:fillRect/>
          </a:stretch>
        </p:blipFill>
        <p:spPr>
          <a:xfrm>
            <a:off x="10668000" y="7255006"/>
            <a:ext cx="2254830" cy="2384294"/>
          </a:xfrm>
          <a:prstGeom prst="rect">
            <a:avLst/>
          </a:prstGeom>
        </p:spPr>
      </p:pic>
      <p:pic>
        <p:nvPicPr>
          <p:cNvPr id="20" name="Picture 19">
            <a:extLst>
              <a:ext uri="{FF2B5EF4-FFF2-40B4-BE49-F238E27FC236}">
                <a16:creationId xmlns:a16="http://schemas.microsoft.com/office/drawing/2014/main" id="{7C5F86CA-6D76-B115-312B-B87267D28F93}"/>
              </a:ext>
            </a:extLst>
          </p:cNvPr>
          <p:cNvPicPr>
            <a:picLocks noChangeAspect="1"/>
          </p:cNvPicPr>
          <p:nvPr/>
        </p:nvPicPr>
        <p:blipFill>
          <a:blip r:embed="rId9"/>
          <a:stretch>
            <a:fillRect/>
          </a:stretch>
        </p:blipFill>
        <p:spPr>
          <a:xfrm>
            <a:off x="14546718" y="7075686"/>
            <a:ext cx="2522082" cy="2194410"/>
          </a:xfrm>
          <a:prstGeom prst="rect">
            <a:avLst/>
          </a:prstGeom>
        </p:spPr>
      </p:pic>
      <p:pic>
        <p:nvPicPr>
          <p:cNvPr id="21" name="Picture 20">
            <a:extLst>
              <a:ext uri="{FF2B5EF4-FFF2-40B4-BE49-F238E27FC236}">
                <a16:creationId xmlns:a16="http://schemas.microsoft.com/office/drawing/2014/main" id="{E89619A8-BA88-23A1-84EC-ED9D3ED719F9}"/>
              </a:ext>
            </a:extLst>
          </p:cNvPr>
          <p:cNvPicPr>
            <a:picLocks noChangeAspect="1"/>
          </p:cNvPicPr>
          <p:nvPr/>
        </p:nvPicPr>
        <p:blipFill>
          <a:blip r:embed="rId10"/>
          <a:stretch>
            <a:fillRect/>
          </a:stretch>
        </p:blipFill>
        <p:spPr>
          <a:xfrm>
            <a:off x="12026467" y="5364619"/>
            <a:ext cx="2501590" cy="1559696"/>
          </a:xfrm>
          <a:prstGeom prst="rect">
            <a:avLst/>
          </a:prstGeom>
        </p:spPr>
      </p:pic>
      <p:pic>
        <p:nvPicPr>
          <p:cNvPr id="22" name="Picture 21">
            <a:extLst>
              <a:ext uri="{FF2B5EF4-FFF2-40B4-BE49-F238E27FC236}">
                <a16:creationId xmlns:a16="http://schemas.microsoft.com/office/drawing/2014/main" id="{4D73FE53-B2C4-AC0E-2122-77157D5448B4}"/>
              </a:ext>
            </a:extLst>
          </p:cNvPr>
          <p:cNvPicPr>
            <a:picLocks noChangeAspect="1"/>
          </p:cNvPicPr>
          <p:nvPr/>
        </p:nvPicPr>
        <p:blipFill>
          <a:blip r:embed="rId11"/>
          <a:stretch>
            <a:fillRect/>
          </a:stretch>
        </p:blipFill>
        <p:spPr>
          <a:xfrm>
            <a:off x="15821097" y="5240112"/>
            <a:ext cx="1856337" cy="1946160"/>
          </a:xfrm>
          <a:prstGeom prst="rect">
            <a:avLst/>
          </a:prstGeom>
        </p:spPr>
      </p:pic>
    </p:spTree>
    <p:extLst>
      <p:ext uri="{BB962C8B-B14F-4D97-AF65-F5344CB8AC3E}">
        <p14:creationId xmlns:p14="http://schemas.microsoft.com/office/powerpoint/2010/main" val="1037496112"/>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399" y="666619"/>
            <a:ext cx="14020801" cy="1143000"/>
          </a:xfrm>
        </p:spPr>
        <p:txBody>
          <a:bodyPr>
            <a:normAutofit fontScale="90000"/>
          </a:bodyPr>
          <a:lstStyle/>
          <a:p>
            <a:r>
              <a:rPr lang="en-US" dirty="0"/>
              <a:t>Approach—Minimum Viable Model (MVM) Template Innoslate</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6" name="Content Placeholder 2">
            <a:extLst>
              <a:ext uri="{FF2B5EF4-FFF2-40B4-BE49-F238E27FC236}">
                <a16:creationId xmlns:a16="http://schemas.microsoft.com/office/drawing/2014/main" id="{A231AA33-CC04-A660-7942-41D9A29258C8}"/>
              </a:ext>
            </a:extLst>
          </p:cNvPr>
          <p:cNvSpPr>
            <a:spLocks noGrp="1"/>
          </p:cNvSpPr>
          <p:nvPr>
            <p:ph idx="1"/>
          </p:nvPr>
        </p:nvSpPr>
        <p:spPr>
          <a:xfrm>
            <a:off x="381000" y="1790701"/>
            <a:ext cx="4648200" cy="6934199"/>
          </a:xfrm>
        </p:spPr>
        <p:txBody>
          <a:bodyPr>
            <a:normAutofit/>
          </a:bodyPr>
          <a:lstStyle/>
          <a:p>
            <a:r>
              <a:rPr lang="en-US" sz="2800" dirty="0"/>
              <a:t>A Minimum Viable Model Template was created using the </a:t>
            </a:r>
            <a:r>
              <a:rPr lang="en-US" sz="2800" dirty="0" err="1"/>
              <a:t>Innoslate</a:t>
            </a:r>
            <a:r>
              <a:rPr lang="en-US" sz="2800" dirty="0"/>
              <a:t> MBSE tool</a:t>
            </a:r>
          </a:p>
          <a:p>
            <a:r>
              <a:rPr lang="en-US" sz="2800" dirty="0"/>
              <a:t>This model “shell” serves as a starting point and guidance for doing a basic system model</a:t>
            </a:r>
          </a:p>
          <a:p>
            <a:r>
              <a:rPr lang="en-US" sz="2800" dirty="0"/>
              <a:t>“Strawman” model elements are already in place ready to be modified for a specific system of interest</a:t>
            </a:r>
          </a:p>
          <a:p>
            <a:r>
              <a:rPr lang="en-US" sz="2800" dirty="0"/>
              <a:t>The template then serves as basic system definition report</a:t>
            </a:r>
            <a:endParaRPr lang="en-US" sz="1400" dirty="0"/>
          </a:p>
        </p:txBody>
      </p:sp>
      <p:pic>
        <p:nvPicPr>
          <p:cNvPr id="7" name="Picture 6">
            <a:extLst>
              <a:ext uri="{FF2B5EF4-FFF2-40B4-BE49-F238E27FC236}">
                <a16:creationId xmlns:a16="http://schemas.microsoft.com/office/drawing/2014/main" id="{AE87473B-CE8D-A22D-B154-CD8552698E76}"/>
              </a:ext>
            </a:extLst>
          </p:cNvPr>
          <p:cNvPicPr>
            <a:picLocks noChangeAspect="1"/>
          </p:cNvPicPr>
          <p:nvPr/>
        </p:nvPicPr>
        <p:blipFill>
          <a:blip r:embed="rId2"/>
          <a:stretch>
            <a:fillRect/>
          </a:stretch>
        </p:blipFill>
        <p:spPr>
          <a:xfrm>
            <a:off x="5277690" y="1613300"/>
            <a:ext cx="11877497" cy="7645000"/>
          </a:xfrm>
          <a:prstGeom prst="rect">
            <a:avLst/>
          </a:prstGeom>
        </p:spPr>
      </p:pic>
    </p:spTree>
    <p:extLst>
      <p:ext uri="{BB962C8B-B14F-4D97-AF65-F5344CB8AC3E}">
        <p14:creationId xmlns:p14="http://schemas.microsoft.com/office/powerpoint/2010/main" val="3057236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7162-3C93-432E-E7B7-F1766B2F2272}"/>
              </a:ext>
            </a:extLst>
          </p:cNvPr>
          <p:cNvSpPr>
            <a:spLocks noGrp="1"/>
          </p:cNvSpPr>
          <p:nvPr>
            <p:ph type="ctrTitle"/>
          </p:nvPr>
        </p:nvSpPr>
        <p:spPr>
          <a:xfrm>
            <a:off x="685800" y="2130425"/>
            <a:ext cx="3581400" cy="6213475"/>
          </a:xfrm>
        </p:spPr>
        <p:txBody>
          <a:bodyPr>
            <a:normAutofit/>
          </a:bodyPr>
          <a:lstStyle/>
          <a:p>
            <a:r>
              <a:rPr lang="en-US" dirty="0"/>
              <a:t>Includes innovative tutorials and how-to guidance on using the tool/language</a:t>
            </a:r>
          </a:p>
        </p:txBody>
      </p:sp>
      <p:sp>
        <p:nvSpPr>
          <p:cNvPr id="4" name="Title 1">
            <a:extLst>
              <a:ext uri="{FF2B5EF4-FFF2-40B4-BE49-F238E27FC236}">
                <a16:creationId xmlns:a16="http://schemas.microsoft.com/office/drawing/2014/main" id="{2B3CD423-6F76-E6B7-B692-292C56BECAF0}"/>
              </a:ext>
            </a:extLst>
          </p:cNvPr>
          <p:cNvSpPr txBox="1">
            <a:spLocks/>
          </p:cNvSpPr>
          <p:nvPr/>
        </p:nvSpPr>
        <p:spPr>
          <a:xfrm>
            <a:off x="838200" y="0"/>
            <a:ext cx="14630401" cy="784330"/>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US" dirty="0"/>
              <a:t>Approach—Minimum Viable Model (MVM) Template Cameo</a:t>
            </a:r>
          </a:p>
        </p:txBody>
      </p:sp>
      <p:pic>
        <p:nvPicPr>
          <p:cNvPr id="6" name="Picture 5">
            <a:extLst>
              <a:ext uri="{FF2B5EF4-FFF2-40B4-BE49-F238E27FC236}">
                <a16:creationId xmlns:a16="http://schemas.microsoft.com/office/drawing/2014/main" id="{AAE6F721-C882-B0E7-92AF-F63D21E6485E}"/>
              </a:ext>
            </a:extLst>
          </p:cNvPr>
          <p:cNvPicPr>
            <a:picLocks noChangeAspect="1"/>
          </p:cNvPicPr>
          <p:nvPr/>
        </p:nvPicPr>
        <p:blipFill>
          <a:blip r:embed="rId2"/>
          <a:stretch>
            <a:fillRect/>
          </a:stretch>
        </p:blipFill>
        <p:spPr>
          <a:xfrm>
            <a:off x="4648200" y="784330"/>
            <a:ext cx="13258800" cy="8718340"/>
          </a:xfrm>
          <a:prstGeom prst="rect">
            <a:avLst/>
          </a:prstGeom>
        </p:spPr>
      </p:pic>
    </p:spTree>
    <p:extLst>
      <p:ext uri="{BB962C8B-B14F-4D97-AF65-F5344CB8AC3E}">
        <p14:creationId xmlns:p14="http://schemas.microsoft.com/office/powerpoint/2010/main" val="2481146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5"/>
          <p:cNvGrpSpPr/>
          <p:nvPr/>
        </p:nvGrpSpPr>
        <p:grpSpPr>
          <a:xfrm>
            <a:off x="0" y="1866900"/>
            <a:ext cx="6970458" cy="6389188"/>
            <a:chOff x="0" y="0"/>
            <a:chExt cx="1835841" cy="1682749"/>
          </a:xfrm>
        </p:grpSpPr>
        <p:sp>
          <p:nvSpPr>
            <p:cNvPr id="16" name="Freeform 16"/>
            <p:cNvSpPr/>
            <p:nvPr/>
          </p:nvSpPr>
          <p:spPr>
            <a:xfrm>
              <a:off x="0" y="0"/>
              <a:ext cx="1835841" cy="1682749"/>
            </a:xfrm>
            <a:custGeom>
              <a:avLst/>
              <a:gdLst/>
              <a:ahLst/>
              <a:cxnLst/>
              <a:rect l="l" t="t" r="r" b="b"/>
              <a:pathLst>
                <a:path w="1835841" h="1682749">
                  <a:moveTo>
                    <a:pt x="0" y="0"/>
                  </a:moveTo>
                  <a:lnTo>
                    <a:pt x="1835841" y="0"/>
                  </a:lnTo>
                  <a:lnTo>
                    <a:pt x="1835841" y="1682749"/>
                  </a:lnTo>
                  <a:lnTo>
                    <a:pt x="0" y="1682749"/>
                  </a:lnTo>
                  <a:close/>
                </a:path>
              </a:pathLst>
            </a:custGeom>
            <a:solidFill>
              <a:srgbClr val="639F66"/>
            </a:solidFill>
          </p:spPr>
          <p:txBody>
            <a:bodyPr/>
            <a:lstStyle/>
            <a:p>
              <a:endParaRPr lang="en-US"/>
            </a:p>
          </p:txBody>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8345746" y="2095500"/>
            <a:ext cx="8604327" cy="1152525"/>
          </a:xfrm>
          <a:prstGeom prst="rect">
            <a:avLst/>
          </a:prstGeom>
        </p:spPr>
        <p:txBody>
          <a:bodyPr lIns="0" tIns="0" rIns="0" bIns="0" rtlCol="0" anchor="t">
            <a:spAutoFit/>
          </a:bodyPr>
          <a:lstStyle/>
          <a:p>
            <a:pPr>
              <a:lnSpc>
                <a:spcPts val="9000"/>
              </a:lnSpc>
            </a:pPr>
            <a:r>
              <a:rPr lang="en-US" sz="7500" dirty="0">
                <a:solidFill>
                  <a:srgbClr val="000000"/>
                </a:solidFill>
                <a:latin typeface="Montserrat Classic Bold"/>
              </a:rPr>
              <a:t>Author’s Bio</a:t>
            </a:r>
          </a:p>
        </p:txBody>
      </p:sp>
      <p:sp>
        <p:nvSpPr>
          <p:cNvPr id="27" name="TextBox 27"/>
          <p:cNvSpPr txBox="1"/>
          <p:nvPr/>
        </p:nvSpPr>
        <p:spPr>
          <a:xfrm>
            <a:off x="7455985" y="3319537"/>
            <a:ext cx="10603415" cy="6196633"/>
          </a:xfrm>
          <a:prstGeom prst="rect">
            <a:avLst/>
          </a:prstGeom>
        </p:spPr>
        <p:txBody>
          <a:bodyPr wrap="square" lIns="0" tIns="0" rIns="0" bIns="0" rtlCol="0" anchor="t">
            <a:spAutoFit/>
          </a:bodyPr>
          <a:lstStyle/>
          <a:p>
            <a:pPr marL="285750" indent="-285750">
              <a:lnSpc>
                <a:spcPts val="2659"/>
              </a:lnSpc>
              <a:buFont typeface="Arial" panose="020B0604020202020204" pitchFamily="34" charset="0"/>
              <a:buChar char="•"/>
            </a:pPr>
            <a:r>
              <a:rPr lang="en-US" sz="1600" b="1" dirty="0">
                <a:solidFill>
                  <a:srgbClr val="000000"/>
                </a:solidFill>
                <a:latin typeface="Montserrat"/>
              </a:rPr>
              <a:t>Dr. Jerry Sellers, Ph.D., University of Surrey, UK (</a:t>
            </a:r>
            <a:r>
              <a:rPr lang="en-US" sz="1600" b="1" dirty="0" err="1">
                <a:solidFill>
                  <a:srgbClr val="000000"/>
                </a:solidFill>
                <a:latin typeface="Montserrat"/>
              </a:rPr>
              <a:t>jsellers@tsti.net</a:t>
            </a:r>
            <a:r>
              <a:rPr lang="en-US" sz="1600" b="1" dirty="0">
                <a:solidFill>
                  <a:srgbClr val="000000"/>
                </a:solidFill>
                <a:latin typeface="Montserrat"/>
              </a:rPr>
              <a:t>)</a:t>
            </a:r>
          </a:p>
          <a:p>
            <a:pPr marL="742950" lvl="1" indent="-285750">
              <a:lnSpc>
                <a:spcPts val="2659"/>
              </a:lnSpc>
              <a:buFont typeface="Arial" panose="020B0604020202020204" pitchFamily="34" charset="0"/>
              <a:buChar char="•"/>
            </a:pPr>
            <a:r>
              <a:rPr lang="en-US" sz="1600" dirty="0">
                <a:solidFill>
                  <a:srgbClr val="000000"/>
                </a:solidFill>
                <a:latin typeface="Montserrat"/>
              </a:rPr>
              <a:t>Partner and President, TSTI with over 30 years of aerospace engineering experience, including Space Shuttle Mission Controller, NASA/JSC, and Chief of Astronautics for the European Office of Aerospace Research and Development, London, UK</a:t>
            </a:r>
          </a:p>
          <a:p>
            <a:pPr marL="742950" lvl="1" indent="-285750">
              <a:lnSpc>
                <a:spcPts val="2659"/>
              </a:lnSpc>
              <a:buFont typeface="Arial" panose="020B0604020202020204" pitchFamily="34" charset="0"/>
              <a:buChar char="•"/>
            </a:pPr>
            <a:r>
              <a:rPr lang="en-US" sz="1600" dirty="0">
                <a:solidFill>
                  <a:srgbClr val="000000"/>
                </a:solidFill>
                <a:latin typeface="Montserrat"/>
              </a:rPr>
              <a:t>Former Director of the Space Systems Research Center, USAF Academy. Responsible for designing, building, testing and operating small, scientific satellites.</a:t>
            </a:r>
          </a:p>
          <a:p>
            <a:pPr marL="742950" lvl="1" indent="-285750">
              <a:lnSpc>
                <a:spcPts val="2659"/>
              </a:lnSpc>
              <a:buFont typeface="Arial" panose="020B0604020202020204" pitchFamily="34" charset="0"/>
              <a:buChar char="•"/>
            </a:pPr>
            <a:r>
              <a:rPr lang="en-US" sz="1600" dirty="0">
                <a:solidFill>
                  <a:srgbClr val="000000"/>
                </a:solidFill>
                <a:latin typeface="Montserrat"/>
              </a:rPr>
              <a:t>Author of the text Understanding Space: An Introduction to Astronautics, Editor and contributing author of the text Applied Space Systems Engineering</a:t>
            </a:r>
          </a:p>
          <a:p>
            <a:pPr marL="742950" lvl="1" indent="-285750">
              <a:lnSpc>
                <a:spcPts val="2659"/>
              </a:lnSpc>
              <a:buFont typeface="Arial" panose="020B0604020202020204" pitchFamily="34" charset="0"/>
              <a:buChar char="•"/>
            </a:pPr>
            <a:r>
              <a:rPr lang="en-US" sz="1600" dirty="0">
                <a:solidFill>
                  <a:srgbClr val="000000"/>
                </a:solidFill>
                <a:latin typeface="Montserrat"/>
              </a:rPr>
              <a:t>Adjunct Professor, Stevens Institute of Technology. Adjunct Professor, Georgetown University </a:t>
            </a:r>
          </a:p>
          <a:p>
            <a:pPr marL="742950" lvl="1" indent="-285750">
              <a:lnSpc>
                <a:spcPts val="2659"/>
              </a:lnSpc>
              <a:buFont typeface="Arial" panose="020B0604020202020204" pitchFamily="34" charset="0"/>
              <a:buChar char="•"/>
            </a:pPr>
            <a:r>
              <a:rPr lang="en-US" sz="1600" dirty="0">
                <a:solidFill>
                  <a:srgbClr val="000000"/>
                </a:solidFill>
                <a:latin typeface="Montserrat"/>
              </a:rPr>
              <a:t>Certified Agile/Scrum Master, Certified Scaled Agile Framework (</a:t>
            </a:r>
            <a:r>
              <a:rPr lang="en-US" sz="1600" dirty="0" err="1">
                <a:solidFill>
                  <a:srgbClr val="000000"/>
                </a:solidFill>
                <a:latin typeface="Montserrat"/>
              </a:rPr>
              <a:t>SAFe</a:t>
            </a:r>
            <a:r>
              <a:rPr lang="en-US" sz="1600" dirty="0">
                <a:solidFill>
                  <a:srgbClr val="000000"/>
                </a:solidFill>
                <a:latin typeface="Montserrat"/>
              </a:rPr>
              <a:t>) Program Consultant (SPC6)</a:t>
            </a:r>
          </a:p>
          <a:p>
            <a:pPr marL="742950" lvl="1" indent="-285750">
              <a:lnSpc>
                <a:spcPts val="2659"/>
              </a:lnSpc>
              <a:buFont typeface="Arial" panose="020B0604020202020204" pitchFamily="34" charset="0"/>
              <a:buChar char="•"/>
            </a:pPr>
            <a:r>
              <a:rPr lang="en-US" sz="1600" dirty="0">
                <a:solidFill>
                  <a:srgbClr val="000000"/>
                </a:solidFill>
                <a:latin typeface="Montserrat"/>
              </a:rPr>
              <a:t>Elected Member - International Academy of Astronautics, Associate Fellow--AIAA</a:t>
            </a:r>
          </a:p>
          <a:p>
            <a:pPr marL="285750" indent="-285750">
              <a:lnSpc>
                <a:spcPts val="2659"/>
              </a:lnSpc>
              <a:buFont typeface="Arial" panose="020B0604020202020204" pitchFamily="34" charset="0"/>
              <a:buChar char="•"/>
            </a:pPr>
            <a:r>
              <a:rPr lang="en-US" sz="1600" b="1" dirty="0">
                <a:solidFill>
                  <a:srgbClr val="000000"/>
                </a:solidFill>
                <a:latin typeface="Montserrat"/>
              </a:rPr>
              <a:t>About Teaching Science and Technology (TSTI) (</a:t>
            </a:r>
            <a:r>
              <a:rPr lang="en-US" sz="1600" b="1" dirty="0" err="1">
                <a:solidFill>
                  <a:srgbClr val="000000"/>
                </a:solidFill>
                <a:latin typeface="Montserrat"/>
              </a:rPr>
              <a:t>www.tsti.net</a:t>
            </a:r>
            <a:r>
              <a:rPr lang="en-US" sz="1600" b="1" dirty="0">
                <a:solidFill>
                  <a:srgbClr val="000000"/>
                </a:solidFill>
                <a:latin typeface="Montserrat"/>
              </a:rPr>
              <a:t>)</a:t>
            </a:r>
          </a:p>
          <a:p>
            <a:pPr marL="742950" lvl="1" indent="-285750">
              <a:lnSpc>
                <a:spcPts val="2659"/>
              </a:lnSpc>
              <a:buFont typeface="Arial" panose="020B0604020202020204" pitchFamily="34" charset="0"/>
              <a:buChar char="•"/>
            </a:pPr>
            <a:r>
              <a:rPr lang="en-US" sz="1600" dirty="0">
                <a:solidFill>
                  <a:srgbClr val="000000"/>
                </a:solidFill>
                <a:latin typeface="Montserrat"/>
              </a:rPr>
              <a:t>Small veteran-owned business started in 1995 to teach short courses in space systems engineering</a:t>
            </a:r>
          </a:p>
          <a:p>
            <a:pPr marL="742950" lvl="1" indent="-285750">
              <a:lnSpc>
                <a:spcPts val="2659"/>
              </a:lnSpc>
              <a:buFont typeface="Arial" panose="020B0604020202020204" pitchFamily="34" charset="0"/>
              <a:buChar char="•"/>
            </a:pPr>
            <a:r>
              <a:rPr lang="en-US" sz="1600" dirty="0">
                <a:solidFill>
                  <a:srgbClr val="000000"/>
                </a:solidFill>
                <a:latin typeface="Montserrat"/>
              </a:rPr>
              <a:t>We present ~80 courses a year (live or virtual) to NASA, DoD, ESA and Industry</a:t>
            </a:r>
          </a:p>
          <a:p>
            <a:pPr marL="742950" lvl="1" indent="-285750">
              <a:lnSpc>
                <a:spcPts val="2659"/>
              </a:lnSpc>
              <a:buFont typeface="Arial" panose="020B0604020202020204" pitchFamily="34" charset="0"/>
              <a:buChar char="•"/>
            </a:pPr>
            <a:r>
              <a:rPr lang="en-US" sz="1600" dirty="0">
                <a:solidFill>
                  <a:srgbClr val="000000"/>
                </a:solidFill>
                <a:latin typeface="Montserrat"/>
              </a:rPr>
              <a:t>Partner in Stevens Institute of Technology’s Space Systems Engineering graduate certificate and degree programs</a:t>
            </a:r>
            <a:endParaRPr lang="en-US" sz="1511" dirty="0">
              <a:solidFill>
                <a:srgbClr val="000000"/>
              </a:solidFill>
              <a:latin typeface="Montserrat"/>
            </a:endParaRPr>
          </a:p>
        </p:txBody>
      </p:sp>
      <p:sp>
        <p:nvSpPr>
          <p:cNvPr id="32" name="Rectangle 31">
            <a:extLst>
              <a:ext uri="{FF2B5EF4-FFF2-40B4-BE49-F238E27FC236}">
                <a16:creationId xmlns:a16="http://schemas.microsoft.com/office/drawing/2014/main" id="{D124D7E4-B277-6D2A-6ABE-097FEA05E6F5}"/>
              </a:ext>
            </a:extLst>
          </p:cNvPr>
          <p:cNvSpPr/>
          <p:nvPr/>
        </p:nvSpPr>
        <p:spPr>
          <a:xfrm>
            <a:off x="485527" y="2514684"/>
            <a:ext cx="5943600" cy="57220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2FA885E-E7C7-37A4-6955-4461F557B91C}"/>
              </a:ext>
            </a:extLst>
          </p:cNvPr>
          <p:cNvSpPr txBox="1"/>
          <p:nvPr/>
        </p:nvSpPr>
        <p:spPr>
          <a:xfrm>
            <a:off x="8686800" y="4687866"/>
            <a:ext cx="914400" cy="914400"/>
          </a:xfrm>
          <a:prstGeom prst="rect">
            <a:avLst/>
          </a:prstGeom>
          <a:noFill/>
        </p:spPr>
        <p:txBody>
          <a:bodyPr wrap="square" rtlCol="0">
            <a:spAutoFit/>
          </a:bodyPr>
          <a:lstStyle/>
          <a:p>
            <a:endParaRPr lang="en-US" dirty="0"/>
          </a:p>
        </p:txBody>
      </p:sp>
      <p:sp>
        <p:nvSpPr>
          <p:cNvPr id="39" name="Text Placeholder 38">
            <a:extLst>
              <a:ext uri="{FF2B5EF4-FFF2-40B4-BE49-F238E27FC236}">
                <a16:creationId xmlns:a16="http://schemas.microsoft.com/office/drawing/2014/main" id="{D1486041-8A16-18C9-2CD8-F874A1A5E1FC}"/>
              </a:ext>
            </a:extLst>
          </p:cNvPr>
          <p:cNvSpPr>
            <a:spLocks noGrp="1"/>
          </p:cNvSpPr>
          <p:nvPr>
            <p:ph type="body" sz="quarter" idx="10"/>
          </p:nvPr>
        </p:nvSpPr>
        <p:spPr/>
        <p:txBody>
          <a:bodyPr/>
          <a:lstStyle/>
          <a:p>
            <a:endParaRPr lang="en-US"/>
          </a:p>
        </p:txBody>
      </p:sp>
      <p:pic>
        <p:nvPicPr>
          <p:cNvPr id="1026" name="Picture 2">
            <a:extLst>
              <a:ext uri="{FF2B5EF4-FFF2-40B4-BE49-F238E27FC236}">
                <a16:creationId xmlns:a16="http://schemas.microsoft.com/office/drawing/2014/main" id="{FE7B393E-601B-1F86-D495-5A3988918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142" y="2562136"/>
            <a:ext cx="4480173" cy="5627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399" y="666619"/>
            <a:ext cx="12801601" cy="1143000"/>
          </a:xfrm>
        </p:spPr>
        <p:txBody>
          <a:bodyPr>
            <a:normAutofit/>
          </a:bodyPr>
          <a:lstStyle/>
          <a:p>
            <a:r>
              <a:rPr lang="en-US" dirty="0"/>
              <a:t>Approach—Full Lifecycle Model (FLM) Innoslate</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6" name="Content Placeholder 2">
            <a:extLst>
              <a:ext uri="{FF2B5EF4-FFF2-40B4-BE49-F238E27FC236}">
                <a16:creationId xmlns:a16="http://schemas.microsoft.com/office/drawing/2014/main" id="{A231AA33-CC04-A660-7942-41D9A29258C8}"/>
              </a:ext>
            </a:extLst>
          </p:cNvPr>
          <p:cNvSpPr>
            <a:spLocks noGrp="1"/>
          </p:cNvSpPr>
          <p:nvPr>
            <p:ph idx="1"/>
          </p:nvPr>
        </p:nvSpPr>
        <p:spPr>
          <a:xfrm>
            <a:off x="381000" y="1790701"/>
            <a:ext cx="4648200" cy="6934199"/>
          </a:xfrm>
        </p:spPr>
        <p:txBody>
          <a:bodyPr>
            <a:normAutofit/>
          </a:bodyPr>
          <a:lstStyle/>
          <a:p>
            <a:r>
              <a:rPr lang="en-US" sz="2400" dirty="0"/>
              <a:t>A Full Lifecycle Template was also created using the </a:t>
            </a:r>
            <a:r>
              <a:rPr lang="en-US" sz="2400" dirty="0" err="1"/>
              <a:t>Innoslate</a:t>
            </a:r>
            <a:r>
              <a:rPr lang="en-US" sz="2400" dirty="0"/>
              <a:t> MBSE tool</a:t>
            </a:r>
          </a:p>
          <a:p>
            <a:r>
              <a:rPr lang="en-US" sz="2400" dirty="0"/>
              <a:t>This model “shell” serves as a starting point and guidance for doing a complete system model (design through verification, validation and operations)</a:t>
            </a:r>
          </a:p>
          <a:p>
            <a:r>
              <a:rPr lang="en-US" sz="2400" dirty="0"/>
              <a:t>“Strawman” model elements are already in place ready to be modified for a specific system of interest</a:t>
            </a:r>
          </a:p>
          <a:p>
            <a:r>
              <a:rPr lang="en-US" sz="2400" dirty="0"/>
              <a:t>The template then serves as complete system definition report</a:t>
            </a:r>
          </a:p>
          <a:p>
            <a:r>
              <a:rPr lang="en-US" sz="2400" dirty="0"/>
              <a:t>Cameo version in works</a:t>
            </a:r>
            <a:endParaRPr lang="en-US" sz="1200" dirty="0"/>
          </a:p>
        </p:txBody>
      </p:sp>
      <p:pic>
        <p:nvPicPr>
          <p:cNvPr id="3" name="Picture 2">
            <a:extLst>
              <a:ext uri="{FF2B5EF4-FFF2-40B4-BE49-F238E27FC236}">
                <a16:creationId xmlns:a16="http://schemas.microsoft.com/office/drawing/2014/main" id="{C0DCAADE-A39E-4760-6233-277CC23DA8FD}"/>
              </a:ext>
            </a:extLst>
          </p:cNvPr>
          <p:cNvPicPr>
            <a:picLocks noChangeAspect="1"/>
          </p:cNvPicPr>
          <p:nvPr/>
        </p:nvPicPr>
        <p:blipFill>
          <a:blip r:embed="rId2"/>
          <a:stretch>
            <a:fillRect/>
          </a:stretch>
        </p:blipFill>
        <p:spPr>
          <a:xfrm>
            <a:off x="5257800" y="1783703"/>
            <a:ext cx="10668000" cy="6823338"/>
          </a:xfrm>
          <a:prstGeom prst="rect">
            <a:avLst/>
          </a:prstGeom>
        </p:spPr>
      </p:pic>
      <p:sp>
        <p:nvSpPr>
          <p:cNvPr id="8" name="TextBox 7">
            <a:extLst>
              <a:ext uri="{FF2B5EF4-FFF2-40B4-BE49-F238E27FC236}">
                <a16:creationId xmlns:a16="http://schemas.microsoft.com/office/drawing/2014/main" id="{4FA2FEB4-DBC3-142D-34FF-D94E81DFF781}"/>
              </a:ext>
            </a:extLst>
          </p:cNvPr>
          <p:cNvSpPr txBox="1"/>
          <p:nvPr/>
        </p:nvSpPr>
        <p:spPr>
          <a:xfrm>
            <a:off x="8382000" y="8796907"/>
            <a:ext cx="5029200" cy="646331"/>
          </a:xfrm>
          <a:prstGeom prst="rect">
            <a:avLst/>
          </a:prstGeom>
          <a:noFill/>
          <a:ln>
            <a:solidFill>
              <a:srgbClr val="FF0000"/>
            </a:solidFill>
          </a:ln>
        </p:spPr>
        <p:txBody>
          <a:bodyPr wrap="square">
            <a:spAutoFit/>
          </a:bodyPr>
          <a:lstStyle/>
          <a:p>
            <a:r>
              <a:rPr lang="en-US" b="1" dirty="0">
                <a:solidFill>
                  <a:srgbClr val="0003FF"/>
                </a:solidFill>
              </a:rPr>
              <a:t>Note: In this example, evidence is mapped to NASA NPR 7123.1C entrance and success criteria</a:t>
            </a:r>
          </a:p>
        </p:txBody>
      </p:sp>
    </p:spTree>
    <p:extLst>
      <p:ext uri="{BB962C8B-B14F-4D97-AF65-F5344CB8AC3E}">
        <p14:creationId xmlns:p14="http://schemas.microsoft.com/office/powerpoint/2010/main" val="2546189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12" name="TextBox 11">
            <a:extLst>
              <a:ext uri="{FF2B5EF4-FFF2-40B4-BE49-F238E27FC236}">
                <a16:creationId xmlns:a16="http://schemas.microsoft.com/office/drawing/2014/main" id="{120A624F-7829-FD95-CF09-1019F80FCF65}"/>
              </a:ext>
            </a:extLst>
          </p:cNvPr>
          <p:cNvSpPr txBox="1"/>
          <p:nvPr/>
        </p:nvSpPr>
        <p:spPr>
          <a:xfrm>
            <a:off x="304800" y="4435614"/>
            <a:ext cx="9144000" cy="707886"/>
          </a:xfrm>
          <a:prstGeom prst="rect">
            <a:avLst/>
          </a:prstGeom>
          <a:noFill/>
        </p:spPr>
        <p:txBody>
          <a:bodyPr wrap="square">
            <a:spAutoFit/>
          </a:bodyPr>
          <a:lstStyle/>
          <a:p>
            <a:r>
              <a:rPr lang="en-US" sz="4000" b="1" dirty="0">
                <a:solidFill>
                  <a:srgbClr val="0003FF"/>
                </a:solidFill>
                <a:effectLst/>
                <a:latin typeface="Arial" panose="020B0604020202020204" pitchFamily="34" charset="0"/>
              </a:rPr>
              <a:t>Recent Applications</a:t>
            </a:r>
            <a:endParaRPr lang="en-US" sz="4000" dirty="0">
              <a:solidFill>
                <a:srgbClr val="0003FF"/>
              </a:solidFill>
              <a:effectLst/>
              <a:latin typeface="Arial" panose="020B0604020202020204" pitchFamily="34" charset="0"/>
            </a:endParaRPr>
          </a:p>
        </p:txBody>
      </p:sp>
    </p:spTree>
    <p:extLst>
      <p:ext uri="{BB962C8B-B14F-4D97-AF65-F5344CB8AC3E}">
        <p14:creationId xmlns:p14="http://schemas.microsoft.com/office/powerpoint/2010/main" val="2532257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399" y="666619"/>
            <a:ext cx="9539485" cy="1143000"/>
          </a:xfrm>
        </p:spPr>
        <p:txBody>
          <a:bodyPr>
            <a:normAutofit/>
          </a:bodyPr>
          <a:lstStyle/>
          <a:p>
            <a:r>
              <a:rPr lang="en-US" dirty="0"/>
              <a:t>Student Projects - Graduate SE Courses</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6" name="Content Placeholder 2">
            <a:extLst>
              <a:ext uri="{FF2B5EF4-FFF2-40B4-BE49-F238E27FC236}">
                <a16:creationId xmlns:a16="http://schemas.microsoft.com/office/drawing/2014/main" id="{A231AA33-CC04-A660-7942-41D9A29258C8}"/>
              </a:ext>
            </a:extLst>
          </p:cNvPr>
          <p:cNvSpPr>
            <a:spLocks noGrp="1"/>
          </p:cNvSpPr>
          <p:nvPr>
            <p:ph idx="1"/>
          </p:nvPr>
        </p:nvSpPr>
        <p:spPr>
          <a:xfrm>
            <a:off x="381000" y="1790701"/>
            <a:ext cx="4648200" cy="6934199"/>
          </a:xfrm>
        </p:spPr>
        <p:txBody>
          <a:bodyPr>
            <a:normAutofit/>
          </a:bodyPr>
          <a:lstStyle/>
          <a:p>
            <a:r>
              <a:rPr lang="en-US" dirty="0"/>
              <a:t>The LMF MVM template has been used in several different graduate systems engineering courses with great success</a:t>
            </a:r>
          </a:p>
          <a:p>
            <a:r>
              <a:rPr lang="en-US" dirty="0"/>
              <a:t>Students who are completely new to system architecting and MBSE are able to quickly “jump start” into applying this to specific systems of interest</a:t>
            </a:r>
            <a:endParaRPr lang="en-US" sz="1600" dirty="0"/>
          </a:p>
        </p:txBody>
      </p:sp>
      <p:pic>
        <p:nvPicPr>
          <p:cNvPr id="5" name="Picture 4">
            <a:extLst>
              <a:ext uri="{FF2B5EF4-FFF2-40B4-BE49-F238E27FC236}">
                <a16:creationId xmlns:a16="http://schemas.microsoft.com/office/drawing/2014/main" id="{857F70FB-10A6-6EF4-42B3-BA020BDDE08C}"/>
              </a:ext>
            </a:extLst>
          </p:cNvPr>
          <p:cNvPicPr>
            <a:picLocks noChangeAspect="1"/>
          </p:cNvPicPr>
          <p:nvPr/>
        </p:nvPicPr>
        <p:blipFill>
          <a:blip r:embed="rId2"/>
          <a:stretch>
            <a:fillRect/>
          </a:stretch>
        </p:blipFill>
        <p:spPr>
          <a:xfrm>
            <a:off x="5049416" y="1809112"/>
            <a:ext cx="11714584" cy="7553038"/>
          </a:xfrm>
          <a:prstGeom prst="rect">
            <a:avLst/>
          </a:prstGeom>
        </p:spPr>
      </p:pic>
    </p:spTree>
    <p:extLst>
      <p:ext uri="{BB962C8B-B14F-4D97-AF65-F5344CB8AC3E}">
        <p14:creationId xmlns:p14="http://schemas.microsoft.com/office/powerpoint/2010/main" val="2405549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399" y="666619"/>
            <a:ext cx="10820401" cy="1143000"/>
          </a:xfrm>
        </p:spPr>
        <p:txBody>
          <a:bodyPr>
            <a:normAutofit fontScale="90000"/>
          </a:bodyPr>
          <a:lstStyle/>
          <a:p>
            <a:r>
              <a:rPr lang="en-US" dirty="0"/>
              <a:t>NASA New Observation Strategies Testbed Project</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6" name="Content Placeholder 2">
            <a:extLst>
              <a:ext uri="{FF2B5EF4-FFF2-40B4-BE49-F238E27FC236}">
                <a16:creationId xmlns:a16="http://schemas.microsoft.com/office/drawing/2014/main" id="{A231AA33-CC04-A660-7942-41D9A29258C8}"/>
              </a:ext>
            </a:extLst>
          </p:cNvPr>
          <p:cNvSpPr>
            <a:spLocks noGrp="1"/>
          </p:cNvSpPr>
          <p:nvPr>
            <p:ph idx="1"/>
          </p:nvPr>
        </p:nvSpPr>
        <p:spPr>
          <a:xfrm>
            <a:off x="381000" y="1790701"/>
            <a:ext cx="4648200" cy="6934199"/>
          </a:xfrm>
        </p:spPr>
        <p:txBody>
          <a:bodyPr>
            <a:normAutofit/>
          </a:bodyPr>
          <a:lstStyle/>
          <a:p>
            <a:r>
              <a:rPr lang="en-US" sz="2800" dirty="0"/>
              <a:t>NASA New Observation Strategies Testbed (NOS-T) project is run out of the Systems Engineering Research Center (SERC) at Stevens Institute of Technology</a:t>
            </a:r>
          </a:p>
          <a:p>
            <a:r>
              <a:rPr lang="en-US" sz="2800" dirty="0"/>
              <a:t>Project started up in August 2020</a:t>
            </a:r>
          </a:p>
          <a:p>
            <a:r>
              <a:rPr lang="en-US" sz="2800" dirty="0"/>
              <a:t>Using the full LMF template to capture, connect and communicate the overall system design, development, V&amp;V and operations</a:t>
            </a:r>
            <a:endParaRPr lang="en-US" sz="1400" dirty="0"/>
          </a:p>
        </p:txBody>
      </p:sp>
      <p:pic>
        <p:nvPicPr>
          <p:cNvPr id="7" name="Picture 6">
            <a:extLst>
              <a:ext uri="{FF2B5EF4-FFF2-40B4-BE49-F238E27FC236}">
                <a16:creationId xmlns:a16="http://schemas.microsoft.com/office/drawing/2014/main" id="{73CF2E3C-A75F-D1BA-ABCE-981139D729FC}"/>
              </a:ext>
            </a:extLst>
          </p:cNvPr>
          <p:cNvPicPr>
            <a:picLocks noChangeAspect="1"/>
          </p:cNvPicPr>
          <p:nvPr/>
        </p:nvPicPr>
        <p:blipFill>
          <a:blip r:embed="rId2"/>
          <a:stretch>
            <a:fillRect/>
          </a:stretch>
        </p:blipFill>
        <p:spPr>
          <a:xfrm>
            <a:off x="6743700" y="3619500"/>
            <a:ext cx="9982200" cy="5767906"/>
          </a:xfrm>
          <a:prstGeom prst="rect">
            <a:avLst/>
          </a:prstGeom>
        </p:spPr>
      </p:pic>
      <p:pic>
        <p:nvPicPr>
          <p:cNvPr id="3" name="Picture 2">
            <a:extLst>
              <a:ext uri="{FF2B5EF4-FFF2-40B4-BE49-F238E27FC236}">
                <a16:creationId xmlns:a16="http://schemas.microsoft.com/office/drawing/2014/main" id="{1EA2360F-79FF-2D65-08F0-12F602F9CCC3}"/>
              </a:ext>
            </a:extLst>
          </p:cNvPr>
          <p:cNvPicPr>
            <a:picLocks noChangeAspect="1"/>
          </p:cNvPicPr>
          <p:nvPr/>
        </p:nvPicPr>
        <p:blipFill>
          <a:blip r:embed="rId3"/>
          <a:stretch>
            <a:fillRect/>
          </a:stretch>
        </p:blipFill>
        <p:spPr>
          <a:xfrm>
            <a:off x="9658349" y="1510365"/>
            <a:ext cx="4152902" cy="2345511"/>
          </a:xfrm>
          <a:prstGeom prst="rect">
            <a:avLst/>
          </a:prstGeom>
        </p:spPr>
      </p:pic>
    </p:spTree>
    <p:extLst>
      <p:ext uri="{BB962C8B-B14F-4D97-AF65-F5344CB8AC3E}">
        <p14:creationId xmlns:p14="http://schemas.microsoft.com/office/powerpoint/2010/main" val="2013826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2863314" y="-169426"/>
            <a:ext cx="2792712" cy="2956347"/>
          </a:xfrm>
          <a:prstGeom prst="rect">
            <a:avLst/>
          </a:prstGeom>
        </p:spPr>
        <p:txBody>
          <a:bodyPr lIns="50800" tIns="50800" rIns="50800" bIns="50800" rtlCol="0" anchor="ctr"/>
          <a:lstStyle/>
          <a:p>
            <a:pPr algn="ctr">
              <a:lnSpc>
                <a:spcPts val="2659"/>
              </a:lnSpc>
            </a:pPr>
            <a:endParaRPr/>
          </a:p>
        </p:txBody>
      </p:sp>
      <p:sp>
        <p:nvSpPr>
          <p:cNvPr id="23" name="TextBox 23"/>
          <p:cNvSpPr txBox="1"/>
          <p:nvPr/>
        </p:nvSpPr>
        <p:spPr>
          <a:xfrm>
            <a:off x="6167363" y="1023953"/>
            <a:ext cx="6688273" cy="319062"/>
          </a:xfrm>
          <a:prstGeom prst="rect">
            <a:avLst/>
          </a:prstGeom>
        </p:spPr>
        <p:txBody>
          <a:bodyPr wrap="square" lIns="0" tIns="0" rIns="0" bIns="0" rtlCol="0" anchor="t">
            <a:spAutoFit/>
          </a:bodyPr>
          <a:lstStyle/>
          <a:p>
            <a:pPr>
              <a:lnSpc>
                <a:spcPts val="2799"/>
              </a:lnSpc>
              <a:spcBef>
                <a:spcPct val="0"/>
              </a:spcBef>
            </a:pPr>
            <a:r>
              <a:rPr lang="en-US" sz="1999" spc="399" dirty="0">
                <a:solidFill>
                  <a:srgbClr val="639F66"/>
                </a:solidFill>
                <a:latin typeface="Montserrat Classic Bold"/>
              </a:rPr>
              <a:t>MBSE-CON 2025  PRESENTATION</a:t>
            </a:r>
          </a:p>
        </p:txBody>
      </p:sp>
      <p:sp>
        <p:nvSpPr>
          <p:cNvPr id="24" name="TextBox 24"/>
          <p:cNvSpPr txBox="1"/>
          <p:nvPr/>
        </p:nvSpPr>
        <p:spPr>
          <a:xfrm>
            <a:off x="6167363" y="1531089"/>
            <a:ext cx="7961522" cy="1457292"/>
          </a:xfrm>
          <a:prstGeom prst="rect">
            <a:avLst/>
          </a:prstGeom>
        </p:spPr>
        <p:txBody>
          <a:bodyPr lIns="0" tIns="0" rIns="0" bIns="0" rtlCol="0" anchor="t">
            <a:spAutoFit/>
          </a:bodyPr>
          <a:lstStyle/>
          <a:p>
            <a:pPr>
              <a:lnSpc>
                <a:spcPts val="11400"/>
              </a:lnSpc>
            </a:pPr>
            <a:r>
              <a:rPr lang="en-US" sz="9500" dirty="0">
                <a:solidFill>
                  <a:srgbClr val="000000"/>
                </a:solidFill>
                <a:latin typeface="Montserrat Classic Bold"/>
              </a:rPr>
              <a:t>THANK YOU</a:t>
            </a:r>
          </a:p>
        </p:txBody>
      </p:sp>
      <p:sp>
        <p:nvSpPr>
          <p:cNvPr id="25" name="TextBox 25"/>
          <p:cNvSpPr txBox="1"/>
          <p:nvPr/>
        </p:nvSpPr>
        <p:spPr>
          <a:xfrm>
            <a:off x="6392343" y="3251750"/>
            <a:ext cx="7511561" cy="319831"/>
          </a:xfrm>
          <a:prstGeom prst="rect">
            <a:avLst/>
          </a:prstGeom>
        </p:spPr>
        <p:txBody>
          <a:bodyPr lIns="0" tIns="0" rIns="0" bIns="0" rtlCol="0" anchor="t">
            <a:spAutoFit/>
          </a:bodyPr>
          <a:lstStyle/>
          <a:p>
            <a:pPr>
              <a:lnSpc>
                <a:spcPts val="2659"/>
              </a:lnSpc>
            </a:pPr>
            <a:r>
              <a:rPr lang="en-US" sz="1899" dirty="0">
                <a:solidFill>
                  <a:srgbClr val="000000"/>
                </a:solidFill>
                <a:latin typeface="Montserrat"/>
              </a:rPr>
              <a:t>It’s time for the Q&amp;A.</a:t>
            </a:r>
          </a:p>
        </p:txBody>
      </p:sp>
      <p:pic>
        <p:nvPicPr>
          <p:cNvPr id="27" name="Picture 26" descr="A yellow object on a black background&#10;&#10;Description automatically generated">
            <a:extLst>
              <a:ext uri="{FF2B5EF4-FFF2-40B4-BE49-F238E27FC236}">
                <a16:creationId xmlns:a16="http://schemas.microsoft.com/office/drawing/2014/main" id="{A0225A35-7577-6818-E4E9-8536BE163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5522" y="5149291"/>
            <a:ext cx="14265202" cy="3503260"/>
          </a:xfrm>
          <a:prstGeom prst="rect">
            <a:avLst/>
          </a:prstGeom>
        </p:spPr>
      </p:pic>
      <p:pic>
        <p:nvPicPr>
          <p:cNvPr id="20" name="Picture 19" descr="A logo for a company&#10;&#10;Description automatically generated">
            <a:extLst>
              <a:ext uri="{FF2B5EF4-FFF2-40B4-BE49-F238E27FC236}">
                <a16:creationId xmlns:a16="http://schemas.microsoft.com/office/drawing/2014/main" id="{0759DB73-66A5-4AD7-E110-5CD983FB7F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03609"/>
            <a:ext cx="2177997" cy="126526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895738" y="666619"/>
            <a:ext cx="8229600" cy="1143000"/>
          </a:xfrm>
        </p:spPr>
        <p:txBody>
          <a:bodyPr/>
          <a:lstStyle/>
          <a:p>
            <a:r>
              <a:rPr lang="en-US" dirty="0"/>
              <a:t>Objectives and Agenda</a:t>
            </a:r>
          </a:p>
        </p:txBody>
      </p:sp>
      <p:sp>
        <p:nvSpPr>
          <p:cNvPr id="3" name="Content Placeholder 2">
            <a:extLst>
              <a:ext uri="{FF2B5EF4-FFF2-40B4-BE49-F238E27FC236}">
                <a16:creationId xmlns:a16="http://schemas.microsoft.com/office/drawing/2014/main" id="{6BC01B7E-5CD4-CA81-AA30-A92D89CEBB4D}"/>
              </a:ext>
            </a:extLst>
          </p:cNvPr>
          <p:cNvSpPr>
            <a:spLocks noGrp="1"/>
          </p:cNvSpPr>
          <p:nvPr>
            <p:ph idx="1"/>
          </p:nvPr>
        </p:nvSpPr>
        <p:spPr>
          <a:xfrm>
            <a:off x="914400" y="2563110"/>
            <a:ext cx="7550196" cy="6771390"/>
          </a:xfrm>
        </p:spPr>
        <p:txBody>
          <a:bodyPr>
            <a:normAutofit/>
          </a:bodyPr>
          <a:lstStyle/>
          <a:p>
            <a:pPr marL="0" indent="0">
              <a:buNone/>
            </a:pPr>
            <a:r>
              <a:rPr lang="en-US" sz="5400" dirty="0"/>
              <a:t>Objectives</a:t>
            </a:r>
          </a:p>
          <a:p>
            <a:r>
              <a:rPr lang="en-US" sz="5400" dirty="0"/>
              <a:t>At the end of this presentation you should be able to…</a:t>
            </a:r>
          </a:p>
          <a:p>
            <a:pPr lvl="1"/>
            <a:r>
              <a:rPr lang="en-US" sz="4800" dirty="0"/>
              <a:t>Understand the key elements of the Lifecycle Modeling Framework and its applications</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5" name="Content Placeholder 2">
            <a:extLst>
              <a:ext uri="{FF2B5EF4-FFF2-40B4-BE49-F238E27FC236}">
                <a16:creationId xmlns:a16="http://schemas.microsoft.com/office/drawing/2014/main" id="{16B8CADB-7804-EE5E-8380-CC403E687351}"/>
              </a:ext>
            </a:extLst>
          </p:cNvPr>
          <p:cNvSpPr txBox="1">
            <a:spLocks/>
          </p:cNvSpPr>
          <p:nvPr/>
        </p:nvSpPr>
        <p:spPr>
          <a:xfrm>
            <a:off x="9143999" y="2563110"/>
            <a:ext cx="7550196"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dirty="0"/>
              <a:t>Agenda</a:t>
            </a:r>
          </a:p>
          <a:p>
            <a:r>
              <a:rPr lang="en-US" sz="5400" dirty="0"/>
              <a:t>The Lifecycle Modeling Framework</a:t>
            </a:r>
          </a:p>
          <a:p>
            <a:r>
              <a:rPr lang="en-US" sz="5400" dirty="0"/>
              <a:t>Recent Applications</a:t>
            </a:r>
          </a:p>
        </p:txBody>
      </p:sp>
    </p:spTree>
    <p:extLst>
      <p:ext uri="{BB962C8B-B14F-4D97-AF65-F5344CB8AC3E}">
        <p14:creationId xmlns:p14="http://schemas.microsoft.com/office/powerpoint/2010/main" val="238980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00404" y="666619"/>
            <a:ext cx="8229600" cy="1143000"/>
          </a:xfrm>
        </p:spPr>
        <p:txBody>
          <a:bodyPr/>
          <a:lstStyle/>
          <a:p>
            <a:r>
              <a:rPr lang="en-US" dirty="0"/>
              <a:t>MBSE Value Proposition</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pic>
        <p:nvPicPr>
          <p:cNvPr id="8" name="Picture 7">
            <a:extLst>
              <a:ext uri="{FF2B5EF4-FFF2-40B4-BE49-F238E27FC236}">
                <a16:creationId xmlns:a16="http://schemas.microsoft.com/office/drawing/2014/main" id="{00BD3E89-9795-2E8B-F94F-815039F62B36}"/>
              </a:ext>
            </a:extLst>
          </p:cNvPr>
          <p:cNvPicPr>
            <a:picLocks noChangeAspect="1"/>
          </p:cNvPicPr>
          <p:nvPr/>
        </p:nvPicPr>
        <p:blipFill>
          <a:blip r:embed="rId2"/>
          <a:stretch>
            <a:fillRect/>
          </a:stretch>
        </p:blipFill>
        <p:spPr>
          <a:xfrm>
            <a:off x="685800" y="4988664"/>
            <a:ext cx="5486400" cy="4383276"/>
          </a:xfrm>
          <a:prstGeom prst="rect">
            <a:avLst/>
          </a:prstGeom>
        </p:spPr>
      </p:pic>
      <p:pic>
        <p:nvPicPr>
          <p:cNvPr id="9" name="Picture 8">
            <a:extLst>
              <a:ext uri="{FF2B5EF4-FFF2-40B4-BE49-F238E27FC236}">
                <a16:creationId xmlns:a16="http://schemas.microsoft.com/office/drawing/2014/main" id="{B08AC3FA-9524-24FE-D624-F5FC82A7B383}"/>
              </a:ext>
            </a:extLst>
          </p:cNvPr>
          <p:cNvPicPr>
            <a:picLocks noChangeAspect="1"/>
          </p:cNvPicPr>
          <p:nvPr/>
        </p:nvPicPr>
        <p:blipFill>
          <a:blip r:embed="rId3"/>
          <a:stretch>
            <a:fillRect/>
          </a:stretch>
        </p:blipFill>
        <p:spPr>
          <a:xfrm>
            <a:off x="4953000" y="1808050"/>
            <a:ext cx="12801600" cy="7326454"/>
          </a:xfrm>
          <a:prstGeom prst="rect">
            <a:avLst/>
          </a:prstGeom>
        </p:spPr>
      </p:pic>
    </p:spTree>
    <p:extLst>
      <p:ext uri="{BB962C8B-B14F-4D97-AF65-F5344CB8AC3E}">
        <p14:creationId xmlns:p14="http://schemas.microsoft.com/office/powerpoint/2010/main" val="1952207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400" y="666619"/>
            <a:ext cx="8229600" cy="1143000"/>
          </a:xfrm>
        </p:spPr>
        <p:txBody>
          <a:bodyPr/>
          <a:lstStyle/>
          <a:p>
            <a:r>
              <a:rPr lang="en-US" dirty="0"/>
              <a:t>System Modeling Tasks</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pic>
        <p:nvPicPr>
          <p:cNvPr id="3" name="Picture 2">
            <a:extLst>
              <a:ext uri="{FF2B5EF4-FFF2-40B4-BE49-F238E27FC236}">
                <a16:creationId xmlns:a16="http://schemas.microsoft.com/office/drawing/2014/main" id="{2CF30325-4B73-91BD-6A2C-DF9E19CB95EB}"/>
              </a:ext>
            </a:extLst>
          </p:cNvPr>
          <p:cNvPicPr>
            <a:picLocks noChangeAspect="1"/>
          </p:cNvPicPr>
          <p:nvPr/>
        </p:nvPicPr>
        <p:blipFill>
          <a:blip r:embed="rId2"/>
          <a:stretch>
            <a:fillRect/>
          </a:stretch>
        </p:blipFill>
        <p:spPr>
          <a:xfrm>
            <a:off x="2743200" y="2000119"/>
            <a:ext cx="12801600" cy="7275856"/>
          </a:xfrm>
          <a:prstGeom prst="rect">
            <a:avLst/>
          </a:prstGeom>
        </p:spPr>
      </p:pic>
    </p:spTree>
    <p:extLst>
      <p:ext uri="{BB962C8B-B14F-4D97-AF65-F5344CB8AC3E}">
        <p14:creationId xmlns:p14="http://schemas.microsoft.com/office/powerpoint/2010/main" val="1396326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400" y="666619"/>
            <a:ext cx="8229600" cy="1143000"/>
          </a:xfrm>
        </p:spPr>
        <p:txBody>
          <a:bodyPr/>
          <a:lstStyle/>
          <a:p>
            <a:r>
              <a:rPr lang="en-US" dirty="0"/>
              <a:t>Start Up Checklist</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pic>
        <p:nvPicPr>
          <p:cNvPr id="3" name="Picture 2">
            <a:extLst>
              <a:ext uri="{FF2B5EF4-FFF2-40B4-BE49-F238E27FC236}">
                <a16:creationId xmlns:a16="http://schemas.microsoft.com/office/drawing/2014/main" id="{8D23F674-4B3B-FFDE-05F3-C96FEAE04A1A}"/>
              </a:ext>
            </a:extLst>
          </p:cNvPr>
          <p:cNvPicPr>
            <a:picLocks noChangeAspect="1"/>
          </p:cNvPicPr>
          <p:nvPr/>
        </p:nvPicPr>
        <p:blipFill>
          <a:blip r:embed="rId2"/>
          <a:stretch>
            <a:fillRect/>
          </a:stretch>
        </p:blipFill>
        <p:spPr>
          <a:xfrm>
            <a:off x="925033" y="1485900"/>
            <a:ext cx="16723011" cy="7938247"/>
          </a:xfrm>
          <a:prstGeom prst="rect">
            <a:avLst/>
          </a:prstGeom>
        </p:spPr>
      </p:pic>
    </p:spTree>
    <p:extLst>
      <p:ext uri="{BB962C8B-B14F-4D97-AF65-F5344CB8AC3E}">
        <p14:creationId xmlns:p14="http://schemas.microsoft.com/office/powerpoint/2010/main" val="3099935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8" name="TextBox 7">
            <a:extLst>
              <a:ext uri="{FF2B5EF4-FFF2-40B4-BE49-F238E27FC236}">
                <a16:creationId xmlns:a16="http://schemas.microsoft.com/office/drawing/2014/main" id="{F1511A45-D9BE-8418-0017-8FD087C99106}"/>
              </a:ext>
            </a:extLst>
          </p:cNvPr>
          <p:cNvSpPr txBox="1"/>
          <p:nvPr/>
        </p:nvSpPr>
        <p:spPr>
          <a:xfrm>
            <a:off x="152400" y="4481780"/>
            <a:ext cx="10287000" cy="707886"/>
          </a:xfrm>
          <a:prstGeom prst="rect">
            <a:avLst/>
          </a:prstGeom>
          <a:noFill/>
        </p:spPr>
        <p:txBody>
          <a:bodyPr wrap="square">
            <a:spAutoFit/>
          </a:bodyPr>
          <a:lstStyle/>
          <a:p>
            <a:r>
              <a:rPr lang="en-US" sz="4000" b="1" dirty="0">
                <a:solidFill>
                  <a:srgbClr val="0003FF"/>
                </a:solidFill>
                <a:effectLst/>
                <a:latin typeface="Arial" panose="020B0604020202020204" pitchFamily="34" charset="0"/>
              </a:rPr>
              <a:t>The Lifecycle Modeling Framework (LMF)</a:t>
            </a:r>
            <a:endParaRPr lang="en-US" sz="4000" dirty="0">
              <a:solidFill>
                <a:srgbClr val="0003FF"/>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46A2D8A3-542F-3F06-5E82-91E49164D6A4}"/>
              </a:ext>
            </a:extLst>
          </p:cNvPr>
          <p:cNvPicPr>
            <a:picLocks noChangeAspect="1"/>
          </p:cNvPicPr>
          <p:nvPr/>
        </p:nvPicPr>
        <p:blipFill>
          <a:blip r:embed="rId2"/>
          <a:stretch>
            <a:fillRect/>
          </a:stretch>
        </p:blipFill>
        <p:spPr>
          <a:xfrm>
            <a:off x="10363200" y="1434521"/>
            <a:ext cx="7772400" cy="7417958"/>
          </a:xfrm>
          <a:prstGeom prst="rect">
            <a:avLst/>
          </a:prstGeom>
        </p:spPr>
      </p:pic>
    </p:spTree>
    <p:extLst>
      <p:ext uri="{BB962C8B-B14F-4D97-AF65-F5344CB8AC3E}">
        <p14:creationId xmlns:p14="http://schemas.microsoft.com/office/powerpoint/2010/main" val="1391788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400" y="666619"/>
            <a:ext cx="9430591" cy="1143000"/>
          </a:xfrm>
        </p:spPr>
        <p:txBody>
          <a:bodyPr>
            <a:normAutofit fontScale="90000"/>
          </a:bodyPr>
          <a:lstStyle/>
          <a:p>
            <a:r>
              <a:rPr lang="en-US" dirty="0"/>
              <a:t>Lifecycle Modeling Framework—Motivation</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5" name="Content Placeholder 2">
            <a:extLst>
              <a:ext uri="{FF2B5EF4-FFF2-40B4-BE49-F238E27FC236}">
                <a16:creationId xmlns:a16="http://schemas.microsoft.com/office/drawing/2014/main" id="{15636BDB-BC31-1749-EA73-0C7E1E2C6E2F}"/>
              </a:ext>
            </a:extLst>
          </p:cNvPr>
          <p:cNvSpPr>
            <a:spLocks noGrp="1"/>
          </p:cNvSpPr>
          <p:nvPr>
            <p:ph idx="1"/>
          </p:nvPr>
        </p:nvSpPr>
        <p:spPr>
          <a:xfrm>
            <a:off x="381000" y="1790701"/>
            <a:ext cx="8991600" cy="7639180"/>
          </a:xfrm>
        </p:spPr>
        <p:txBody>
          <a:bodyPr>
            <a:normAutofit fontScale="85000" lnSpcReduction="10000"/>
          </a:bodyPr>
          <a:lstStyle/>
          <a:p>
            <a:r>
              <a:rPr lang="en-US" sz="2400" dirty="0"/>
              <a:t>Existing frameworks have limitations when it comes to MBSE</a:t>
            </a:r>
          </a:p>
          <a:p>
            <a:pPr lvl="1"/>
            <a:r>
              <a:rPr lang="en-US" sz="2400" dirty="0"/>
              <a:t>Few new projects start with a completely blank sheet of paper</a:t>
            </a:r>
          </a:p>
          <a:p>
            <a:pPr lvl="1"/>
            <a:r>
              <a:rPr lang="en-US" sz="2400" dirty="0"/>
              <a:t>Often implementation and operations are already largely (or completely) fixed by the solution context</a:t>
            </a:r>
          </a:p>
          <a:p>
            <a:pPr lvl="1"/>
            <a:r>
              <a:rPr lang="en-US" sz="2400" dirty="0"/>
              <a:t>They do not directly tie to MBSE</a:t>
            </a:r>
          </a:p>
          <a:p>
            <a:pPr lvl="1"/>
            <a:r>
              <a:rPr lang="en-US" sz="2400" dirty="0"/>
              <a:t>They tend to be tied to waterfall schedules</a:t>
            </a:r>
          </a:p>
          <a:p>
            <a:pPr lvl="1"/>
            <a:r>
              <a:rPr lang="en-US" sz="2400" dirty="0"/>
              <a:t>They tend to be design focused, not accommodating the full lifecycle</a:t>
            </a:r>
          </a:p>
          <a:p>
            <a:r>
              <a:rPr lang="en-US" sz="2400" dirty="0"/>
              <a:t>Goals of the </a:t>
            </a:r>
            <a:r>
              <a:rPr lang="en-US" sz="2400" dirty="0">
                <a:solidFill>
                  <a:srgbClr val="0003FF"/>
                </a:solidFill>
              </a:rPr>
              <a:t>Lifecycle Modeling Framework (LMF)</a:t>
            </a:r>
            <a:r>
              <a:rPr lang="en-US" sz="2400" dirty="0"/>
              <a:t>:</a:t>
            </a:r>
          </a:p>
          <a:p>
            <a:pPr lvl="1"/>
            <a:r>
              <a:rPr lang="en-US" sz="2400" b="1" dirty="0"/>
              <a:t>Simple</a:t>
            </a:r>
            <a:r>
              <a:rPr lang="en-US" sz="2400" dirty="0"/>
              <a:t>—The LMF should have a relatively small number of total views needed to fully describe the framework. </a:t>
            </a:r>
          </a:p>
          <a:p>
            <a:pPr lvl="1"/>
            <a:r>
              <a:rPr lang="en-US" sz="2400" b="1" dirty="0"/>
              <a:t>Flexible</a:t>
            </a:r>
            <a:r>
              <a:rPr lang="en-US" sz="2400" dirty="0"/>
              <a:t>—The LMF should applicable to almost any modeling task, technical domain or project management method (e.g. waterfall or agile). </a:t>
            </a:r>
          </a:p>
          <a:p>
            <a:pPr lvl="1"/>
            <a:r>
              <a:rPr lang="en-US" sz="2400" b="1" dirty="0"/>
              <a:t>Compatible</a:t>
            </a:r>
            <a:r>
              <a:rPr lang="en-US" sz="2400" dirty="0"/>
              <a:t>—The LMF views should be readily definable using common modeling artifacts (e.g. use case diagrams, asset diagrams, etc.) </a:t>
            </a:r>
          </a:p>
          <a:p>
            <a:pPr lvl="1"/>
            <a:r>
              <a:rPr lang="en-US" sz="2400" b="1" dirty="0"/>
              <a:t>Comprehensive</a:t>
            </a:r>
            <a:r>
              <a:rPr lang="en-US" sz="2400" dirty="0"/>
              <a:t>—The LMF should cover the full lifecycle from cradle, to development to operations (DevOps) to disposal </a:t>
            </a:r>
          </a:p>
          <a:p>
            <a:pPr lvl="1"/>
            <a:r>
              <a:rPr lang="en-US" sz="2400" b="1" dirty="0"/>
              <a:t>Measurable</a:t>
            </a:r>
            <a:r>
              <a:rPr lang="en-US" sz="2400" dirty="0"/>
              <a:t>—The LMF should include built-in maturity and assessment metrics to guide what part of the frameworks should be completed when and to what level of fidelity to help answer the question “are we done yet?” </a:t>
            </a:r>
          </a:p>
          <a:p>
            <a:pPr lvl="1"/>
            <a:r>
              <a:rPr lang="en-US" sz="2400" b="1" dirty="0"/>
              <a:t>Inclusive</a:t>
            </a:r>
            <a:r>
              <a:rPr lang="en-US" sz="2400" dirty="0"/>
              <a:t>—The LMF should accommodate views from other AFs providing a “place” these can logically reside. </a:t>
            </a:r>
          </a:p>
          <a:p>
            <a:pPr lvl="1"/>
            <a:r>
              <a:rPr lang="en-US" sz="2400" b="1" dirty="0"/>
              <a:t>Agile</a:t>
            </a:r>
            <a:r>
              <a:rPr lang="en-US" sz="2400" dirty="0"/>
              <a:t>—You should be able to enter the LMF from any point in the development or operations lifecycle. You should not have to “start in Phase A only,” but be able to apply it to ongoing DevOps activities.</a:t>
            </a:r>
          </a:p>
        </p:txBody>
      </p:sp>
      <p:pic>
        <p:nvPicPr>
          <p:cNvPr id="7" name="Picture 6">
            <a:extLst>
              <a:ext uri="{FF2B5EF4-FFF2-40B4-BE49-F238E27FC236}">
                <a16:creationId xmlns:a16="http://schemas.microsoft.com/office/drawing/2014/main" id="{87BFDBA1-3D8C-5398-7251-EEF4EF6296D7}"/>
              </a:ext>
            </a:extLst>
          </p:cNvPr>
          <p:cNvPicPr>
            <a:picLocks noChangeAspect="1"/>
          </p:cNvPicPr>
          <p:nvPr/>
        </p:nvPicPr>
        <p:blipFill>
          <a:blip r:embed="rId2"/>
          <a:stretch>
            <a:fillRect/>
          </a:stretch>
        </p:blipFill>
        <p:spPr>
          <a:xfrm>
            <a:off x="10363200" y="1434521"/>
            <a:ext cx="7772400" cy="7417958"/>
          </a:xfrm>
          <a:prstGeom prst="rect">
            <a:avLst/>
          </a:prstGeom>
        </p:spPr>
      </p:pic>
    </p:spTree>
    <p:extLst>
      <p:ext uri="{BB962C8B-B14F-4D97-AF65-F5344CB8AC3E}">
        <p14:creationId xmlns:p14="http://schemas.microsoft.com/office/powerpoint/2010/main" val="3039981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416-CE91-9D50-6742-8E4539DCCA0B}"/>
              </a:ext>
            </a:extLst>
          </p:cNvPr>
          <p:cNvSpPr>
            <a:spLocks noGrp="1"/>
          </p:cNvSpPr>
          <p:nvPr>
            <p:ph type="title"/>
          </p:nvPr>
        </p:nvSpPr>
        <p:spPr>
          <a:xfrm>
            <a:off x="914400" y="666619"/>
            <a:ext cx="9430591" cy="1143000"/>
          </a:xfrm>
        </p:spPr>
        <p:txBody>
          <a:bodyPr>
            <a:normAutofit fontScale="90000"/>
          </a:bodyPr>
          <a:lstStyle/>
          <a:p>
            <a:r>
              <a:rPr lang="en-US" dirty="0"/>
              <a:t>Lifecycle Modeling Framework—Motivation</a:t>
            </a:r>
          </a:p>
        </p:txBody>
      </p:sp>
      <p:sp>
        <p:nvSpPr>
          <p:cNvPr id="4" name="Text Placeholder 3">
            <a:extLst>
              <a:ext uri="{FF2B5EF4-FFF2-40B4-BE49-F238E27FC236}">
                <a16:creationId xmlns:a16="http://schemas.microsoft.com/office/drawing/2014/main" id="{B30DBC6C-ADEC-B5C0-804C-7BCAA168AB4C}"/>
              </a:ext>
            </a:extLst>
          </p:cNvPr>
          <p:cNvSpPr>
            <a:spLocks noGrp="1"/>
          </p:cNvSpPr>
          <p:nvPr>
            <p:ph type="body" sz="quarter" idx="10"/>
          </p:nvPr>
        </p:nvSpPr>
        <p:spPr/>
        <p:txBody>
          <a:bodyPr/>
          <a:lstStyle/>
          <a:p>
            <a:r>
              <a:rPr lang="en-US" dirty="0"/>
              <a:t>The Lifecycle Modeling Framework</a:t>
            </a:r>
          </a:p>
        </p:txBody>
      </p:sp>
      <p:sp>
        <p:nvSpPr>
          <p:cNvPr id="5" name="Content Placeholder 2">
            <a:extLst>
              <a:ext uri="{FF2B5EF4-FFF2-40B4-BE49-F238E27FC236}">
                <a16:creationId xmlns:a16="http://schemas.microsoft.com/office/drawing/2014/main" id="{15636BDB-BC31-1749-EA73-0C7E1E2C6E2F}"/>
              </a:ext>
            </a:extLst>
          </p:cNvPr>
          <p:cNvSpPr>
            <a:spLocks noGrp="1"/>
          </p:cNvSpPr>
          <p:nvPr>
            <p:ph idx="1"/>
          </p:nvPr>
        </p:nvSpPr>
        <p:spPr>
          <a:xfrm>
            <a:off x="381000" y="1790701"/>
            <a:ext cx="9982200" cy="7639180"/>
          </a:xfrm>
        </p:spPr>
        <p:txBody>
          <a:bodyPr>
            <a:normAutofit/>
          </a:bodyPr>
          <a:lstStyle/>
          <a:p>
            <a:r>
              <a:rPr lang="en-US" sz="2400" dirty="0"/>
              <a:t>The framework is comprised of two broad domains…</a:t>
            </a:r>
          </a:p>
          <a:p>
            <a:pPr lvl="1"/>
            <a:r>
              <a:rPr lang="en-US" sz="2000" b="1" dirty="0"/>
              <a:t>Mission Domain</a:t>
            </a:r>
            <a:r>
              <a:rPr lang="en-US" sz="2000" dirty="0"/>
              <a:t>— Provides the context for Who, What, Where, Why, How, the mission value is created and realized. New missions or new product development initiatives start here. Because it defines the solution context for all systems, the System Domain cannot be completed until the Value Domain is established,</a:t>
            </a:r>
          </a:p>
          <a:p>
            <a:pPr lvl="1"/>
            <a:r>
              <a:rPr lang="en-US" sz="2000" b="1" dirty="0"/>
              <a:t>System Domain</a:t>
            </a:r>
            <a:r>
              <a:rPr lang="en-US" sz="2000" dirty="0"/>
              <a:t>—Provides the context for all systems engineering processes needed to turn the stakeholders needs into capabilities that delivers value including designing, building, testing and delivering all systems that enable the delivery of value to users. </a:t>
            </a:r>
          </a:p>
          <a:p>
            <a:r>
              <a:rPr lang="en-US" sz="2400" dirty="0"/>
              <a:t>…and two spanning architectures</a:t>
            </a:r>
          </a:p>
          <a:p>
            <a:pPr lvl="1"/>
            <a:r>
              <a:rPr lang="en-US" sz="2000" b="1" dirty="0"/>
              <a:t>Mission Value Stream</a:t>
            </a:r>
            <a:r>
              <a:rPr lang="en-US" sz="2000" dirty="0"/>
              <a:t>—Answers the question “what does it (the system together with the enterprise) </a:t>
            </a:r>
            <a:r>
              <a:rPr lang="en-US" sz="2000" i="1" dirty="0"/>
              <a:t>do</a:t>
            </a:r>
            <a:r>
              <a:rPr lang="en-US" sz="2000" dirty="0"/>
              <a:t>?” This functional architecture connects the Enterprise to the Users and defines the sequence of capabilities needed to deliver value to users/customers for a specific mission area (and return some form of compensation to the Enterprise in turn, in some cases indirectly e.g. government projects)</a:t>
            </a:r>
          </a:p>
          <a:p>
            <a:pPr lvl="1"/>
            <a:r>
              <a:rPr lang="en-US" sz="2000" b="1" dirty="0"/>
              <a:t>Mission Systems</a:t>
            </a:r>
            <a:r>
              <a:rPr lang="en-US" sz="2000" dirty="0"/>
              <a:t>—Answers the question “what is </a:t>
            </a:r>
            <a:r>
              <a:rPr lang="en-US" sz="2000" i="1" dirty="0"/>
              <a:t>it</a:t>
            </a:r>
            <a:r>
              <a:rPr lang="en-US" sz="2000" dirty="0"/>
              <a:t> (the system)?” This physics architecture connects Design to Implementation highlighting the top-down nature of system design and the bottom-up nature of system implementation</a:t>
            </a:r>
          </a:p>
          <a:p>
            <a:r>
              <a:rPr lang="en-US" sz="2400" dirty="0"/>
              <a:t>Central to the overall Framework is the </a:t>
            </a:r>
            <a:r>
              <a:rPr lang="en-US" sz="2400" b="1" dirty="0"/>
              <a:t>Assessment Viewpoint</a:t>
            </a:r>
            <a:endParaRPr lang="en-US" sz="2400" dirty="0"/>
          </a:p>
          <a:p>
            <a:pPr lvl="1"/>
            <a:r>
              <a:rPr lang="en-US" sz="2000" dirty="0"/>
              <a:t>This is the “bull’s eye” of the target, the “bottom line” for ensuring that all efforts in both the mission and product domains are accomplished while delivering on cost, schedule, performance and risk expectations</a:t>
            </a:r>
          </a:p>
        </p:txBody>
      </p:sp>
      <p:pic>
        <p:nvPicPr>
          <p:cNvPr id="3" name="Picture 2">
            <a:extLst>
              <a:ext uri="{FF2B5EF4-FFF2-40B4-BE49-F238E27FC236}">
                <a16:creationId xmlns:a16="http://schemas.microsoft.com/office/drawing/2014/main" id="{D1E1474F-ECDC-6787-3F6B-CCADA59DEB1C}"/>
              </a:ext>
            </a:extLst>
          </p:cNvPr>
          <p:cNvPicPr>
            <a:picLocks noChangeAspect="1"/>
          </p:cNvPicPr>
          <p:nvPr/>
        </p:nvPicPr>
        <p:blipFill>
          <a:blip r:embed="rId2"/>
          <a:stretch>
            <a:fillRect/>
          </a:stretch>
        </p:blipFill>
        <p:spPr>
          <a:xfrm>
            <a:off x="10363200" y="1434521"/>
            <a:ext cx="7772400" cy="7417958"/>
          </a:xfrm>
          <a:prstGeom prst="rect">
            <a:avLst/>
          </a:prstGeom>
        </p:spPr>
      </p:pic>
    </p:spTree>
    <p:extLst>
      <p:ext uri="{BB962C8B-B14F-4D97-AF65-F5344CB8AC3E}">
        <p14:creationId xmlns:p14="http://schemas.microsoft.com/office/powerpoint/2010/main" val="36095490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3828</TotalTime>
  <Words>3265</Words>
  <Application>Microsoft Macintosh PowerPoint</Application>
  <PresentationFormat>Custom</PresentationFormat>
  <Paragraphs>416</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Montserrat SemiBold</vt:lpstr>
      <vt:lpstr>Helvetica</vt:lpstr>
      <vt:lpstr>Zapf Dingbats</vt:lpstr>
      <vt:lpstr>Calibri</vt:lpstr>
      <vt:lpstr>Montserrat</vt:lpstr>
      <vt:lpstr>Montserrat Classic Bold</vt:lpstr>
      <vt:lpstr>Office Theme</vt:lpstr>
      <vt:lpstr>PowerPoint Presentation</vt:lpstr>
      <vt:lpstr>PowerPoint Presentation</vt:lpstr>
      <vt:lpstr>Objectives and Agenda</vt:lpstr>
      <vt:lpstr>MBSE Value Proposition</vt:lpstr>
      <vt:lpstr>System Modeling Tasks</vt:lpstr>
      <vt:lpstr>Start Up Checklist</vt:lpstr>
      <vt:lpstr>PowerPoint Presentation</vt:lpstr>
      <vt:lpstr>Lifecycle Modeling Framework—Motivation</vt:lpstr>
      <vt:lpstr>Lifecycle Modeling Framework—Motivation</vt:lpstr>
      <vt:lpstr>Lifecycle Modeling Framework—Mission Domain</vt:lpstr>
      <vt:lpstr>Lifecycle Modeling Framework—System Domain</vt:lpstr>
      <vt:lpstr>Mapping to Technical Baselines</vt:lpstr>
      <vt:lpstr>Technical Baseline Expectations</vt:lpstr>
      <vt:lpstr>Two Modeling Scenarios</vt:lpstr>
      <vt:lpstr>Modeling Approach</vt:lpstr>
      <vt:lpstr>Modeling Products by Viewpoint</vt:lpstr>
      <vt:lpstr>Minimum Viable Model</vt:lpstr>
      <vt:lpstr>Approach—Minimum Viable Model (MVM) Template Innoslate</vt:lpstr>
      <vt:lpstr>Includes innovative tutorials and how-to guidance on using the tool/language</vt:lpstr>
      <vt:lpstr>Approach—Full Lifecycle Model (FLM) Innoslate</vt:lpstr>
      <vt:lpstr>PowerPoint Presentation</vt:lpstr>
      <vt:lpstr>Student Projects - Graduate SE Courses</vt:lpstr>
      <vt:lpstr>NASA New Observation Strategies Testbed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Webinar Presentation</dc:title>
  <dc:creator>owner</dc:creator>
  <cp:lastModifiedBy>Jerry Sellers</cp:lastModifiedBy>
  <cp:revision>9</cp:revision>
  <dcterms:created xsi:type="dcterms:W3CDTF">2006-08-16T00:00:00Z</dcterms:created>
  <dcterms:modified xsi:type="dcterms:W3CDTF">2025-04-20T15:48:16Z</dcterms:modified>
  <dc:identifier>DAFpsm9_xvE</dc:identifier>
</cp:coreProperties>
</file>